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5" r:id="rId3"/>
    <p:sldId id="270" r:id="rId4"/>
    <p:sldId id="260" r:id="rId5"/>
    <p:sldId id="261" r:id="rId6"/>
    <p:sldId id="262" r:id="rId7"/>
    <p:sldId id="263" r:id="rId8"/>
    <p:sldId id="269" r:id="rId9"/>
    <p:sldId id="264" r:id="rId10"/>
    <p:sldId id="268" r:id="rId11"/>
    <p:sldId id="266" r:id="rId12"/>
    <p:sldId id="259" r:id="rId13"/>
    <p:sldId id="257" r:id="rId14"/>
    <p:sldId id="271" r:id="rId15"/>
    <p:sldId id="25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8000"/>
    <a:srgbClr val="FF66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71" autoAdjust="0"/>
  </p:normalViewPr>
  <p:slideViewPr>
    <p:cSldViewPr snapToGrid="0" snapToObjects="1">
      <p:cViewPr varScale="1">
        <p:scale>
          <a:sx n="70" d="100"/>
          <a:sy n="70" d="100"/>
        </p:scale>
        <p:origin x="-21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9BB8C8-46F0-7A46-BC5D-C6C778B2D9FB}" type="datetimeFigureOut">
              <a:rPr lang="en-US" smtClean="0"/>
              <a:t>9/19/15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FA0756-653D-C343-93D5-028FA4432C0F}" type="slidenum">
              <a:rPr lang="en-US" smtClean="0"/>
              <a:t>‹#›</a:t>
            </a:fld>
            <a:endParaRPr lang="en-US"/>
          </a:p>
        </p:txBody>
      </p:sp>
    </p:spTree>
    <p:extLst>
      <p:ext uri="{BB962C8B-B14F-4D97-AF65-F5344CB8AC3E}">
        <p14:creationId xmlns:p14="http://schemas.microsoft.com/office/powerpoint/2010/main" val="3963581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9E726-1A6A-CE4D-82AB-2C8CACDEF3D0}" type="datetimeFigureOut">
              <a:rPr lang="en-US" smtClean="0"/>
              <a:t>9/18/15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52C5A-96D5-9542-B940-6272820B44B8}" type="slidenum">
              <a:rPr lang="en-US" smtClean="0"/>
              <a:t>‹#›</a:t>
            </a:fld>
            <a:endParaRPr lang="en-US"/>
          </a:p>
        </p:txBody>
      </p:sp>
    </p:spTree>
    <p:extLst>
      <p:ext uri="{BB962C8B-B14F-4D97-AF65-F5344CB8AC3E}">
        <p14:creationId xmlns:p14="http://schemas.microsoft.com/office/powerpoint/2010/main" val="13338823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My name is Nicole Dalal, and I am just</a:t>
            </a:r>
            <a:r>
              <a:rPr lang="en-US" baseline="0" dirty="0" smtClean="0"/>
              <a:t> about to start my senior year at Stanford. </a:t>
            </a:r>
            <a:r>
              <a:rPr lang="en-US" baseline="0" dirty="0" smtClean="0"/>
              <a:t>I also presented on this topic at the Sage conference in Paris, and I am excited to share this topic with you all today. Here at Stanford, I </a:t>
            </a:r>
            <a:r>
              <a:rPr lang="en-US" baseline="0" dirty="0" smtClean="0"/>
              <a:t>am a Human Biology major, and I am interested in pursuing medicine in the future. As a part of exploring a career in medicine, I started volunteering at Lucile Packard Children’s Hospital at </a:t>
            </a:r>
            <a:r>
              <a:rPr lang="en-US" baseline="0" dirty="0" smtClean="0"/>
              <a:t>Stanford, and I ended up leaving with a lot more. I started teaching science labs at LPCH. Many of the children in the hospital are chronically ill, including cancer patients, transplant recipients, and those with serious injuries requiring surgery and hospitalization. Because of their long term hospitalizations, many of these children end up missing large amounts of school and fall behind in class. The purpose of the LPCH school is to help these children keep up to speed in coursework. Naturally, a part of this coursework is science.</a:t>
            </a:r>
          </a:p>
        </p:txBody>
      </p:sp>
      <p:sp>
        <p:nvSpPr>
          <p:cNvPr id="4" name="Slide Number Placeholder 3"/>
          <p:cNvSpPr>
            <a:spLocks noGrp="1"/>
          </p:cNvSpPr>
          <p:nvPr>
            <p:ph type="sldNum" sz="quarter" idx="10"/>
          </p:nvPr>
        </p:nvSpPr>
        <p:spPr/>
        <p:txBody>
          <a:bodyPr/>
          <a:lstStyle/>
          <a:p>
            <a:fld id="{4E752C5A-96D5-9542-B940-6272820B44B8}" type="slidenum">
              <a:rPr lang="en-US" smtClean="0"/>
              <a:t>1</a:t>
            </a:fld>
            <a:endParaRPr lang="en-US"/>
          </a:p>
        </p:txBody>
      </p:sp>
    </p:spTree>
    <p:extLst>
      <p:ext uri="{BB962C8B-B14F-4D97-AF65-F5344CB8AC3E}">
        <p14:creationId xmlns:p14="http://schemas.microsoft.com/office/powerpoint/2010/main" val="2122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here’s where you all come in. I presented this at </a:t>
            </a:r>
          </a:p>
          <a:p>
            <a:endParaRPr lang="en-US" baseline="0" dirty="0" smtClean="0"/>
          </a:p>
          <a:p>
            <a:pPr marL="457200" indent="-457200">
              <a:buFont typeface="Arial" charset="0"/>
              <a:buChar char="•"/>
            </a:pPr>
            <a:r>
              <a:rPr lang="en-US" sz="1200" dirty="0" smtClean="0">
                <a:latin typeface="Times New Roman" charset="0"/>
                <a:cs typeface="Times New Roman" charset="0"/>
              </a:rPr>
              <a:t>Design Thinking</a:t>
            </a:r>
          </a:p>
          <a:p>
            <a:pPr marL="457200" indent="-457200">
              <a:buFont typeface="Arial" charset="0"/>
              <a:buChar char="•"/>
            </a:pPr>
            <a:r>
              <a:rPr lang="en-US" sz="1200" dirty="0" smtClean="0">
                <a:latin typeface="Times New Roman" charset="0"/>
                <a:cs typeface="Times New Roman" charset="0"/>
              </a:rPr>
              <a:t>Rube Goldberg Simple Machines</a:t>
            </a:r>
          </a:p>
          <a:p>
            <a:pPr marL="457200" indent="-457200">
              <a:buFont typeface="Arial" charset="0"/>
              <a:buChar char="•"/>
            </a:pPr>
            <a:r>
              <a:rPr lang="en-US" sz="1200" dirty="0" smtClean="0">
                <a:latin typeface="Times New Roman" charset="0"/>
                <a:cs typeface="Times New Roman" charset="0"/>
              </a:rPr>
              <a:t>Disease Transmission &amp; Immunology</a:t>
            </a:r>
          </a:p>
          <a:p>
            <a:pPr marL="457200" indent="-457200">
              <a:buFont typeface="Arial" charset="0"/>
              <a:buChar char="•"/>
            </a:pPr>
            <a:r>
              <a:rPr lang="en-US" sz="1200" dirty="0" smtClean="0">
                <a:latin typeface="Times New Roman" charset="0"/>
                <a:cs typeface="Times New Roman" charset="0"/>
              </a:rPr>
              <a:t>Earth Sciences</a:t>
            </a:r>
          </a:p>
          <a:p>
            <a:endParaRPr lang="en-US" dirty="0" smtClean="0"/>
          </a:p>
          <a:p>
            <a:r>
              <a:rPr lang="en-US" dirty="0" smtClean="0"/>
              <a:t>If</a:t>
            </a:r>
            <a:r>
              <a:rPr lang="en-US" baseline="0" dirty="0" smtClean="0"/>
              <a:t> you have any ideas at all, I would love to connect with you after this presentation </a:t>
            </a:r>
            <a:endParaRPr lang="en-US" dirty="0"/>
          </a:p>
        </p:txBody>
      </p:sp>
      <p:sp>
        <p:nvSpPr>
          <p:cNvPr id="4" name="Slide Number Placeholder 3"/>
          <p:cNvSpPr>
            <a:spLocks noGrp="1"/>
          </p:cNvSpPr>
          <p:nvPr>
            <p:ph type="sldNum" sz="quarter" idx="10"/>
          </p:nvPr>
        </p:nvSpPr>
        <p:spPr/>
        <p:txBody>
          <a:bodyPr/>
          <a:lstStyle/>
          <a:p>
            <a:fld id="{4E752C5A-96D5-9542-B940-6272820B44B8}" type="slidenum">
              <a:rPr lang="en-US" smtClean="0"/>
              <a:t>10</a:t>
            </a:fld>
            <a:endParaRPr lang="en-US"/>
          </a:p>
        </p:txBody>
      </p:sp>
    </p:spTree>
    <p:extLst>
      <p:ext uri="{BB962C8B-B14F-4D97-AF65-F5344CB8AC3E}">
        <p14:creationId xmlns:p14="http://schemas.microsoft.com/office/powerpoint/2010/main" val="191756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11</a:t>
            </a:fld>
            <a:endParaRPr lang="en-US"/>
          </a:p>
        </p:txBody>
      </p:sp>
    </p:spTree>
    <p:extLst>
      <p:ext uri="{BB962C8B-B14F-4D97-AF65-F5344CB8AC3E}">
        <p14:creationId xmlns:p14="http://schemas.microsoft.com/office/powerpoint/2010/main" val="115247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12</a:t>
            </a:fld>
            <a:endParaRPr lang="en-US"/>
          </a:p>
        </p:txBody>
      </p:sp>
    </p:spTree>
    <p:extLst>
      <p:ext uri="{BB962C8B-B14F-4D97-AF65-F5344CB8AC3E}">
        <p14:creationId xmlns:p14="http://schemas.microsoft.com/office/powerpoint/2010/main" val="229163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13</a:t>
            </a:fld>
            <a:endParaRPr lang="en-US"/>
          </a:p>
        </p:txBody>
      </p:sp>
    </p:spTree>
    <p:extLst>
      <p:ext uri="{BB962C8B-B14F-4D97-AF65-F5344CB8AC3E}">
        <p14:creationId xmlns:p14="http://schemas.microsoft.com/office/powerpoint/2010/main" val="161215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14</a:t>
            </a:fld>
            <a:endParaRPr lang="en-US"/>
          </a:p>
        </p:txBody>
      </p:sp>
    </p:spTree>
    <p:extLst>
      <p:ext uri="{BB962C8B-B14F-4D97-AF65-F5344CB8AC3E}">
        <p14:creationId xmlns:p14="http://schemas.microsoft.com/office/powerpoint/2010/main" val="263468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15</a:t>
            </a:fld>
            <a:endParaRPr lang="en-US"/>
          </a:p>
        </p:txBody>
      </p:sp>
    </p:spTree>
    <p:extLst>
      <p:ext uri="{BB962C8B-B14F-4D97-AF65-F5344CB8AC3E}">
        <p14:creationId xmlns:p14="http://schemas.microsoft.com/office/powerpoint/2010/main" val="18689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think everyone here would agree that science education is an important part of elementary education and beyond. When we ask the question, “why teach science labs?” there are many answers of the benefits, including…..</a:t>
            </a:r>
          </a:p>
        </p:txBody>
      </p:sp>
      <p:sp>
        <p:nvSpPr>
          <p:cNvPr id="4" name="Slide Number Placeholder 3"/>
          <p:cNvSpPr>
            <a:spLocks noGrp="1"/>
          </p:cNvSpPr>
          <p:nvPr>
            <p:ph type="sldNum" sz="quarter" idx="10"/>
          </p:nvPr>
        </p:nvSpPr>
        <p:spPr/>
        <p:txBody>
          <a:bodyPr/>
          <a:lstStyle/>
          <a:p>
            <a:fld id="{4E752C5A-96D5-9542-B940-6272820B44B8}" type="slidenum">
              <a:rPr lang="en-US" smtClean="0"/>
              <a:t>2</a:t>
            </a:fld>
            <a:endParaRPr lang="en-US"/>
          </a:p>
        </p:txBody>
      </p:sp>
    </p:spTree>
    <p:extLst>
      <p:ext uri="{BB962C8B-B14F-4D97-AF65-F5344CB8AC3E}">
        <p14:creationId xmlns:p14="http://schemas.microsoft.com/office/powerpoint/2010/main" val="135775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as a collaboration between the</a:t>
            </a:r>
            <a:r>
              <a:rPr lang="en-US" baseline="0" dirty="0" smtClean="0"/>
              <a:t> </a:t>
            </a:r>
            <a:r>
              <a:rPr lang="en-US" baseline="0" dirty="0" err="1" smtClean="0"/>
              <a:t>Spakowitz</a:t>
            </a:r>
            <a:r>
              <a:rPr lang="en-US" dirty="0" smtClean="0"/>
              <a:t> lab in the Department of</a:t>
            </a:r>
            <a:r>
              <a:rPr lang="en-US" baseline="0" dirty="0" smtClean="0"/>
              <a:t> Chemical Engineering and LPCH Hospital School, the </a:t>
            </a:r>
            <a:r>
              <a:rPr lang="en-US" baseline="0" dirty="0" err="1" smtClean="0"/>
              <a:t>LABScI</a:t>
            </a:r>
            <a:r>
              <a:rPr lang="en-US" baseline="0" dirty="0" smtClean="0"/>
              <a:t> program was created. Laboratory Activities for Broadened Scientific Inquiry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Members of the </a:t>
            </a:r>
            <a:r>
              <a:rPr lang="en-US" sz="1200" kern="1200" dirty="0" err="1" smtClean="0">
                <a:solidFill>
                  <a:schemeClr val="tx1"/>
                </a:solidFill>
                <a:effectLst/>
                <a:latin typeface="+mn-lt"/>
                <a:ea typeface="+mn-ea"/>
                <a:cs typeface="+mn-cs"/>
              </a:rPr>
              <a:t>LABScI</a:t>
            </a:r>
            <a:r>
              <a:rPr lang="en-US" sz="1200" kern="1200" dirty="0" smtClean="0">
                <a:solidFill>
                  <a:schemeClr val="tx1"/>
                </a:solidFill>
                <a:effectLst/>
                <a:latin typeface="+mn-lt"/>
                <a:ea typeface="+mn-ea"/>
                <a:cs typeface="+mn-cs"/>
              </a:rPr>
              <a:t> program have developed science laboratory activities under the overarching themes of biology, chemistry, and physics. This volunteer-run program aims to provide high-quality, hands-on science education for the students with medical and hospital restrictions.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752C5A-96D5-9542-B940-6272820B44B8}" type="slidenum">
              <a:rPr lang="en-US" smtClean="0"/>
              <a:t>3</a:t>
            </a:fld>
            <a:endParaRPr lang="en-US"/>
          </a:p>
        </p:txBody>
      </p:sp>
    </p:spTree>
    <p:extLst>
      <p:ext uri="{BB962C8B-B14F-4D97-AF65-F5344CB8AC3E}">
        <p14:creationId xmlns:p14="http://schemas.microsoft.com/office/powerpoint/2010/main" val="31330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 hospital setting provides some unique challenges in science education, all of which</a:t>
            </a:r>
            <a:r>
              <a:rPr lang="en-US" baseline="0" dirty="0" smtClean="0"/>
              <a:t> needed to be addressed and kept in mind when designing this program and the labs. </a:t>
            </a:r>
            <a:endParaRPr lang="en-US" dirty="0"/>
          </a:p>
        </p:txBody>
      </p:sp>
      <p:sp>
        <p:nvSpPr>
          <p:cNvPr id="4" name="Slide Number Placeholder 3"/>
          <p:cNvSpPr>
            <a:spLocks noGrp="1"/>
          </p:cNvSpPr>
          <p:nvPr>
            <p:ph type="sldNum" sz="quarter" idx="10"/>
          </p:nvPr>
        </p:nvSpPr>
        <p:spPr/>
        <p:txBody>
          <a:bodyPr/>
          <a:lstStyle/>
          <a:p>
            <a:fld id="{4E752C5A-96D5-9542-B940-6272820B44B8}" type="slidenum">
              <a:rPr lang="en-US" smtClean="0"/>
              <a:t>4</a:t>
            </a:fld>
            <a:endParaRPr lang="en-US"/>
          </a:p>
        </p:txBody>
      </p:sp>
    </p:spTree>
    <p:extLst>
      <p:ext uri="{BB962C8B-B14F-4D97-AF65-F5344CB8AC3E}">
        <p14:creationId xmlns:p14="http://schemas.microsoft.com/office/powerpoint/2010/main" val="182449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5</a:t>
            </a:fld>
            <a:endParaRPr lang="en-US"/>
          </a:p>
        </p:txBody>
      </p:sp>
    </p:spTree>
    <p:extLst>
      <p:ext uri="{BB962C8B-B14F-4D97-AF65-F5344CB8AC3E}">
        <p14:creationId xmlns:p14="http://schemas.microsoft.com/office/powerpoint/2010/main" val="230367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6</a:t>
            </a:fld>
            <a:endParaRPr lang="en-US"/>
          </a:p>
        </p:txBody>
      </p:sp>
    </p:spTree>
    <p:extLst>
      <p:ext uri="{BB962C8B-B14F-4D97-AF65-F5344CB8AC3E}">
        <p14:creationId xmlns:p14="http://schemas.microsoft.com/office/powerpoint/2010/main" val="415632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7</a:t>
            </a:fld>
            <a:endParaRPr lang="en-US"/>
          </a:p>
        </p:txBody>
      </p:sp>
    </p:spTree>
    <p:extLst>
      <p:ext uri="{BB962C8B-B14F-4D97-AF65-F5344CB8AC3E}">
        <p14:creationId xmlns:p14="http://schemas.microsoft.com/office/powerpoint/2010/main" val="412173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basic and advanced level labs.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Members of the </a:t>
            </a:r>
            <a:r>
              <a:rPr lang="en-US" sz="1200" kern="1200" dirty="0" err="1" smtClean="0">
                <a:solidFill>
                  <a:schemeClr val="tx1"/>
                </a:solidFill>
                <a:effectLst/>
                <a:latin typeface="+mn-lt"/>
                <a:ea typeface="+mn-ea"/>
                <a:cs typeface="+mn-cs"/>
              </a:rPr>
              <a:t>LABScI</a:t>
            </a:r>
            <a:r>
              <a:rPr lang="en-US" sz="1200" kern="1200" dirty="0" smtClean="0">
                <a:solidFill>
                  <a:schemeClr val="tx1"/>
                </a:solidFill>
                <a:effectLst/>
                <a:latin typeface="+mn-lt"/>
                <a:ea typeface="+mn-ea"/>
                <a:cs typeface="+mn-cs"/>
              </a:rPr>
              <a:t> program have developed science laboratory activities under the overarching themes of biology, chemistry, and physics. This volunteer-run program aims to provide high-quality, hands-on science education for the students with medical and hospital restrictions.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E752C5A-96D5-9542-B940-6272820B44B8}" type="slidenum">
              <a:rPr lang="en-US" smtClean="0"/>
              <a:t>8</a:t>
            </a:fld>
            <a:endParaRPr lang="en-US"/>
          </a:p>
        </p:txBody>
      </p:sp>
    </p:spTree>
    <p:extLst>
      <p:ext uri="{BB962C8B-B14F-4D97-AF65-F5344CB8AC3E}">
        <p14:creationId xmlns:p14="http://schemas.microsoft.com/office/powerpoint/2010/main" val="198101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752C5A-96D5-9542-B940-6272820B44B8}" type="slidenum">
              <a:rPr lang="en-US" smtClean="0"/>
              <a:t>9</a:t>
            </a:fld>
            <a:endParaRPr lang="en-US"/>
          </a:p>
        </p:txBody>
      </p:sp>
    </p:spTree>
    <p:extLst>
      <p:ext uri="{BB962C8B-B14F-4D97-AF65-F5344CB8AC3E}">
        <p14:creationId xmlns:p14="http://schemas.microsoft.com/office/powerpoint/2010/main" val="53598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F51ABF-A29A-5D4D-A653-39FDA9EF60C1}"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121392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51ABF-A29A-5D4D-A653-39FDA9EF60C1}"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216335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51ABF-A29A-5D4D-A653-39FDA9EF60C1}"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263623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F51ABF-A29A-5D4D-A653-39FDA9EF60C1}"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321534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F51ABF-A29A-5D4D-A653-39FDA9EF60C1}"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143397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51ABF-A29A-5D4D-A653-39FDA9EF60C1}" type="datetimeFigureOut">
              <a:rPr lang="en-US" smtClean="0"/>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171383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F51ABF-A29A-5D4D-A653-39FDA9EF60C1}" type="datetimeFigureOut">
              <a:rPr lang="en-US" smtClean="0"/>
              <a:t>9/18/15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144171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F51ABF-A29A-5D4D-A653-39FDA9EF60C1}" type="datetimeFigureOut">
              <a:rPr lang="en-US" smtClean="0"/>
              <a:t>9/18/15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100172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51ABF-A29A-5D4D-A653-39FDA9EF60C1}" type="datetimeFigureOut">
              <a:rPr lang="en-US" smtClean="0"/>
              <a:t>9/18/15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265356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51ABF-A29A-5D4D-A653-39FDA9EF60C1}" type="datetimeFigureOut">
              <a:rPr lang="en-US" smtClean="0"/>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836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F51ABF-A29A-5D4D-A653-39FDA9EF60C1}" type="datetimeFigureOut">
              <a:rPr lang="en-US" smtClean="0"/>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47892-8F1F-C34D-84C1-74324B0B28C4}" type="slidenum">
              <a:rPr lang="en-US" smtClean="0"/>
              <a:t>‹#›</a:t>
            </a:fld>
            <a:endParaRPr lang="en-US"/>
          </a:p>
        </p:txBody>
      </p:sp>
    </p:spTree>
    <p:extLst>
      <p:ext uri="{BB962C8B-B14F-4D97-AF65-F5344CB8AC3E}">
        <p14:creationId xmlns:p14="http://schemas.microsoft.com/office/powerpoint/2010/main" val="28838539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51ABF-A29A-5D4D-A653-39FDA9EF60C1}" type="datetimeFigureOut">
              <a:rPr lang="en-US" smtClean="0"/>
              <a:t>9/18/15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47892-8F1F-C34D-84C1-74324B0B28C4}" type="slidenum">
              <a:rPr lang="en-US" smtClean="0"/>
              <a:t>‹#›</a:t>
            </a:fld>
            <a:endParaRPr lang="en-US"/>
          </a:p>
        </p:txBody>
      </p:sp>
    </p:spTree>
    <p:extLst>
      <p:ext uri="{BB962C8B-B14F-4D97-AF65-F5344CB8AC3E}">
        <p14:creationId xmlns:p14="http://schemas.microsoft.com/office/powerpoint/2010/main" val="57680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nhdalal@stanfor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1040"/>
            <a:ext cx="9144000" cy="1470025"/>
          </a:xfrm>
        </p:spPr>
        <p:txBody>
          <a:bodyPr>
            <a:normAutofit fontScale="90000"/>
          </a:bodyPr>
          <a:lstStyle/>
          <a:p>
            <a:r>
              <a:rPr lang="en-US" b="1" dirty="0" smtClean="0">
                <a:latin typeface="Times New Roman" charset="0"/>
                <a:cs typeface="Times New Roman" charset="0"/>
              </a:rPr>
              <a:t>Laboratory Activities for Broadened Scientific Inquiry (</a:t>
            </a:r>
            <a:r>
              <a:rPr lang="en-US" b="1" dirty="0" err="1" smtClean="0">
                <a:latin typeface="Times New Roman" charset="0"/>
                <a:cs typeface="Times New Roman" charset="0"/>
              </a:rPr>
              <a:t>LABScI</a:t>
            </a:r>
            <a:r>
              <a:rPr lang="en-US" b="1" dirty="0" smtClean="0">
                <a:latin typeface="Times New Roman" charset="0"/>
                <a:cs typeface="Times New Roman" charset="0"/>
              </a:rPr>
              <a:t>)</a:t>
            </a:r>
            <a:br>
              <a:rPr lang="en-US" b="1" dirty="0" smtClean="0">
                <a:latin typeface="Times New Roman" charset="0"/>
                <a:cs typeface="Times New Roman" charset="0"/>
              </a:rPr>
            </a:br>
            <a:r>
              <a:rPr lang="en-US" sz="3600" dirty="0" smtClean="0">
                <a:latin typeface="Times New Roman" charset="0"/>
                <a:cs typeface="Times New Roman" charset="0"/>
              </a:rPr>
              <a:t>Teaching Science Labs to Patients in Pediatric Hospital Schools</a:t>
            </a:r>
            <a:br>
              <a:rPr lang="en-US" sz="3600" dirty="0" smtClean="0">
                <a:latin typeface="Times New Roman" charset="0"/>
                <a:cs typeface="Times New Roman" charset="0"/>
              </a:rPr>
            </a:br>
            <a:endParaRPr lang="en-US" dirty="0"/>
          </a:p>
        </p:txBody>
      </p:sp>
      <p:sp>
        <p:nvSpPr>
          <p:cNvPr id="3" name="Subtitle 2"/>
          <p:cNvSpPr>
            <a:spLocks noGrp="1"/>
          </p:cNvSpPr>
          <p:nvPr>
            <p:ph type="subTitle" idx="1"/>
          </p:nvPr>
        </p:nvSpPr>
        <p:spPr>
          <a:xfrm>
            <a:off x="1862665" y="4146000"/>
            <a:ext cx="5571067" cy="783528"/>
          </a:xfrm>
        </p:spPr>
        <p:txBody>
          <a:bodyPr>
            <a:normAutofit/>
          </a:bodyPr>
          <a:lstStyle/>
          <a:p>
            <a:r>
              <a:rPr lang="en-US" dirty="0" smtClean="0">
                <a:latin typeface="Times New Roman" charset="0"/>
                <a:cs typeface="Times New Roman" charset="0"/>
              </a:rPr>
              <a:t>Nicole </a:t>
            </a:r>
            <a:r>
              <a:rPr lang="en-US" dirty="0" smtClean="0">
                <a:latin typeface="Times New Roman" charset="0"/>
                <a:cs typeface="Times New Roman" charset="0"/>
              </a:rPr>
              <a:t>Dalal</a:t>
            </a:r>
            <a:endParaRPr lang="en-US" dirty="0" smtClean="0">
              <a:latin typeface="Times New Roman" charset="0"/>
              <a:cs typeface="Times New Roman" charset="0"/>
            </a:endParaRPr>
          </a:p>
        </p:txBody>
      </p:sp>
      <p:pic>
        <p:nvPicPr>
          <p:cNvPr id="4"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901696" y="4873047"/>
            <a:ext cx="165523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l="6589" t="-2" r="5038" b="4620"/>
          <a:stretch>
            <a:fillRect/>
          </a:stretch>
        </p:blipFill>
        <p:spPr bwMode="auto">
          <a:xfrm>
            <a:off x="19583400" y="1371600"/>
            <a:ext cx="2895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l="6589" t="-2" r="5038" b="4620"/>
          <a:stretch>
            <a:fillRect/>
          </a:stretch>
        </p:blipFill>
        <p:spPr bwMode="auto">
          <a:xfrm>
            <a:off x="19735800" y="1524000"/>
            <a:ext cx="2895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6589" t="-2" r="5038" b="4620"/>
          <a:stretch>
            <a:fillRect/>
          </a:stretch>
        </p:blipFill>
        <p:spPr bwMode="auto">
          <a:xfrm>
            <a:off x="4732178" y="4889542"/>
            <a:ext cx="2123441" cy="130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93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Long-Term Program Goals</a:t>
            </a:r>
            <a:endParaRPr lang="en-US" b="1"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pPr>
              <a:buFont typeface="Arial" charset="0"/>
              <a:buChar char="•"/>
            </a:pPr>
            <a:r>
              <a:rPr lang="en-US" dirty="0" smtClean="0">
                <a:latin typeface="Times New Roman" charset="0"/>
                <a:cs typeface="Times New Roman" charset="0"/>
              </a:rPr>
              <a:t>Sustainability of labs and lessons</a:t>
            </a:r>
          </a:p>
          <a:p>
            <a:pPr>
              <a:buFont typeface="Arial" charset="0"/>
              <a:buChar char="•"/>
            </a:pPr>
            <a:r>
              <a:rPr lang="en-US" dirty="0" smtClean="0">
                <a:latin typeface="Times New Roman" charset="0"/>
                <a:cs typeface="Times New Roman" charset="0"/>
              </a:rPr>
              <a:t>Adjustable content for grades 5-12</a:t>
            </a:r>
          </a:p>
          <a:p>
            <a:pPr>
              <a:buFont typeface="Arial" charset="0"/>
              <a:buChar char="•"/>
            </a:pPr>
            <a:r>
              <a:rPr lang="en-US" dirty="0" smtClean="0">
                <a:latin typeface="Times New Roman" charset="0"/>
                <a:cs typeface="Times New Roman" charset="0"/>
              </a:rPr>
              <a:t>Adaptable for one-on-one learning environment or full classroom</a:t>
            </a:r>
          </a:p>
          <a:p>
            <a:pPr>
              <a:buFont typeface="Arial" charset="0"/>
              <a:buChar char="•"/>
            </a:pPr>
            <a:r>
              <a:rPr lang="en-US" dirty="0" smtClean="0">
                <a:latin typeface="Times New Roman" charset="0"/>
                <a:cs typeface="Times New Roman" charset="0"/>
              </a:rPr>
              <a:t>Suitable for hospital, home school, or other educational settings</a:t>
            </a:r>
          </a:p>
          <a:p>
            <a:pPr>
              <a:buFont typeface="Arial" charset="0"/>
              <a:buChar char="•"/>
            </a:pPr>
            <a:r>
              <a:rPr lang="en-US" dirty="0" smtClean="0">
                <a:latin typeface="Times New Roman" charset="0"/>
                <a:cs typeface="Times New Roman" charset="0"/>
              </a:rPr>
              <a:t>Teachable by individual of any educational background</a:t>
            </a:r>
          </a:p>
          <a:p>
            <a:pPr>
              <a:buFont typeface="Arial" charset="0"/>
              <a:buChar char="•"/>
            </a:pPr>
            <a:r>
              <a:rPr lang="en-US" b="1" dirty="0" smtClean="0">
                <a:latin typeface="Times New Roman" charset="0"/>
                <a:cs typeface="Times New Roman" charset="0"/>
              </a:rPr>
              <a:t>OPEN ACCESS TO EDUCATION</a:t>
            </a:r>
          </a:p>
          <a:p>
            <a:endParaRPr lang="en-US" dirty="0"/>
          </a:p>
        </p:txBody>
      </p:sp>
    </p:spTree>
    <p:extLst>
      <p:ext uri="{BB962C8B-B14F-4D97-AF65-F5344CB8AC3E}">
        <p14:creationId xmlns:p14="http://schemas.microsoft.com/office/powerpoint/2010/main" val="182203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a:cs typeface="Times New Roman"/>
              </a:rPr>
              <a:t>Who wants to build some rollercoasters?</a:t>
            </a:r>
            <a:endParaRPr lang="en-US" b="1" dirty="0">
              <a:latin typeface="Times New Roman"/>
              <a:cs typeface="Times New Roman"/>
            </a:endParaRPr>
          </a:p>
        </p:txBody>
      </p:sp>
      <p:pic>
        <p:nvPicPr>
          <p:cNvPr id="4" name="Picture 2" descr="2013-11-15 00.04.01.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84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a:cs typeface="Times New Roman"/>
              </a:rPr>
              <a:t>Some Participating Hospitals &amp; Programs</a:t>
            </a:r>
            <a:endParaRPr lang="en-US" b="1" dirty="0">
              <a:latin typeface="Times New Roman"/>
              <a:cs typeface="Times New Roman"/>
            </a:endParaRPr>
          </a:p>
        </p:txBody>
      </p:sp>
      <p:sp>
        <p:nvSpPr>
          <p:cNvPr id="3" name="Content Placeholder 2"/>
          <p:cNvSpPr>
            <a:spLocks noGrp="1"/>
          </p:cNvSpPr>
          <p:nvPr>
            <p:ph idx="1"/>
          </p:nvPr>
        </p:nvSpPr>
        <p:spPr>
          <a:xfrm>
            <a:off x="199571" y="1600200"/>
            <a:ext cx="8871857" cy="4525963"/>
          </a:xfrm>
        </p:spPr>
        <p:txBody>
          <a:bodyPr>
            <a:normAutofit fontScale="92500"/>
          </a:bodyPr>
          <a:lstStyle/>
          <a:p>
            <a:pPr marL="571500" indent="-571500">
              <a:buFont typeface="Arial" charset="0"/>
              <a:buChar char="•"/>
            </a:pPr>
            <a:r>
              <a:rPr lang="en-US" dirty="0" smtClean="0">
                <a:latin typeface="Times New Roman" charset="0"/>
                <a:cs typeface="Times New Roman" charset="0"/>
              </a:rPr>
              <a:t>Lucile Packard Children’s Hospital School (Stanford, CA)</a:t>
            </a:r>
          </a:p>
          <a:p>
            <a:pPr marL="571500" indent="-571500">
              <a:buFont typeface="Arial" charset="0"/>
              <a:buChar char="•"/>
            </a:pPr>
            <a:r>
              <a:rPr lang="en-US" dirty="0" smtClean="0">
                <a:latin typeface="Times New Roman" charset="0"/>
                <a:cs typeface="Times New Roman" charset="0"/>
              </a:rPr>
              <a:t>Legacy Emanuel Children’s Hospital (Portland, OR)</a:t>
            </a:r>
          </a:p>
          <a:p>
            <a:pPr marL="571500" indent="-571500">
              <a:buFont typeface="Arial" charset="0"/>
              <a:buChar char="•"/>
            </a:pPr>
            <a:r>
              <a:rPr lang="en-US" dirty="0" smtClean="0">
                <a:latin typeface="Times New Roman" charset="0"/>
                <a:cs typeface="Times New Roman" charset="0"/>
              </a:rPr>
              <a:t>Nationwide Children’s Hospital (Columbus, OH)</a:t>
            </a:r>
          </a:p>
          <a:p>
            <a:pPr marL="571500" indent="-571500">
              <a:buFont typeface="Arial" charset="0"/>
              <a:buChar char="•"/>
            </a:pPr>
            <a:r>
              <a:rPr lang="en-US" dirty="0" smtClean="0">
                <a:latin typeface="Times New Roman" charset="0"/>
                <a:cs typeface="Times New Roman" charset="0"/>
              </a:rPr>
              <a:t>Sanford Children’s Hospital (Sioux Falls, SD)</a:t>
            </a:r>
          </a:p>
          <a:p>
            <a:pPr marL="571500" indent="-571500">
              <a:buFont typeface="Arial" charset="0"/>
              <a:buChar char="•"/>
            </a:pPr>
            <a:r>
              <a:rPr lang="en-US" dirty="0" smtClean="0">
                <a:latin typeface="Times New Roman" charset="0"/>
                <a:cs typeface="Times New Roman" charset="0"/>
              </a:rPr>
              <a:t>St. Luke’s Children’s Hospital (Boise, ID)</a:t>
            </a:r>
          </a:p>
          <a:p>
            <a:pPr marL="571500" indent="-571500">
              <a:buFont typeface="Arial" charset="0"/>
              <a:buChar char="•"/>
            </a:pPr>
            <a:r>
              <a:rPr lang="en-US" dirty="0" smtClean="0">
                <a:latin typeface="Times New Roman" charset="0"/>
                <a:cs typeface="Times New Roman" charset="0"/>
              </a:rPr>
              <a:t>Durham Public School’s Hospital School at Duke (Durham, NC)</a:t>
            </a:r>
          </a:p>
          <a:p>
            <a:endParaRPr lang="en-US" dirty="0"/>
          </a:p>
        </p:txBody>
      </p:sp>
    </p:spTree>
    <p:extLst>
      <p:ext uri="{BB962C8B-B14F-4D97-AF65-F5344CB8AC3E}">
        <p14:creationId xmlns:p14="http://schemas.microsoft.com/office/powerpoint/2010/main" val="304150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Acknowledgments</a:t>
            </a:r>
            <a:endParaRPr lang="en-US" b="1" dirty="0">
              <a:latin typeface="Times New Roman"/>
              <a:cs typeface="Times New Roman"/>
            </a:endParaRPr>
          </a:p>
        </p:txBody>
      </p:sp>
      <p:sp>
        <p:nvSpPr>
          <p:cNvPr id="3" name="Content Placeholder 2"/>
          <p:cNvSpPr>
            <a:spLocks noGrp="1"/>
          </p:cNvSpPr>
          <p:nvPr>
            <p:ph idx="1"/>
          </p:nvPr>
        </p:nvSpPr>
        <p:spPr/>
        <p:txBody>
          <a:bodyPr/>
          <a:lstStyle/>
          <a:p>
            <a:pPr>
              <a:buFont typeface="Arial" charset="0"/>
              <a:buChar char="•"/>
            </a:pPr>
            <a:r>
              <a:rPr lang="en-US" dirty="0" smtClean="0">
                <a:latin typeface="Times New Roman" charset="0"/>
                <a:cs typeface="Times New Roman" charset="0"/>
              </a:rPr>
              <a:t>Lucile Packard Children’s Hospital School</a:t>
            </a:r>
          </a:p>
          <a:p>
            <a:pPr>
              <a:buFont typeface="Arial" charset="0"/>
              <a:buChar char="•"/>
            </a:pPr>
            <a:r>
              <a:rPr lang="en-US" dirty="0" smtClean="0">
                <a:latin typeface="Times New Roman" charset="0"/>
                <a:cs typeface="Times New Roman" charset="0"/>
              </a:rPr>
              <a:t>Hospital School Teachers &amp; Volunteers</a:t>
            </a:r>
          </a:p>
          <a:p>
            <a:pPr>
              <a:buFont typeface="Arial" charset="0"/>
              <a:buChar char="•"/>
            </a:pPr>
            <a:r>
              <a:rPr lang="en-US" dirty="0" err="1" smtClean="0">
                <a:latin typeface="Times New Roman" charset="0"/>
                <a:cs typeface="Times New Roman" charset="0"/>
              </a:rPr>
              <a:t>Spakowitz</a:t>
            </a:r>
            <a:r>
              <a:rPr lang="en-US" dirty="0" smtClean="0">
                <a:latin typeface="Times New Roman" charset="0"/>
                <a:cs typeface="Times New Roman" charset="0"/>
              </a:rPr>
              <a:t> Lab, Department of Chemical Engineering</a:t>
            </a:r>
          </a:p>
          <a:p>
            <a:pPr>
              <a:buFont typeface="Arial" charset="0"/>
              <a:buChar char="•"/>
            </a:pPr>
            <a:r>
              <a:rPr lang="en-US" dirty="0" smtClean="0">
                <a:latin typeface="Times New Roman" charset="0"/>
                <a:cs typeface="Times New Roman" charset="0"/>
              </a:rPr>
              <a:t>Professor Robert Siegel, Sage Mentor</a:t>
            </a:r>
          </a:p>
          <a:p>
            <a:pPr>
              <a:buFont typeface="Arial" charset="0"/>
              <a:buChar char="•"/>
            </a:pPr>
            <a:r>
              <a:rPr lang="en-US" dirty="0" smtClean="0">
                <a:latin typeface="Times New Roman" charset="0"/>
                <a:cs typeface="Times New Roman" charset="0"/>
              </a:rPr>
              <a:t>Sage Bionetworks &amp; Paris Assembly</a:t>
            </a:r>
          </a:p>
          <a:p>
            <a:pPr>
              <a:buFont typeface="Arial" charset="0"/>
              <a:buChar char="•"/>
            </a:pPr>
            <a:r>
              <a:rPr lang="en-US" dirty="0" smtClean="0">
                <a:latin typeface="Times New Roman" charset="0"/>
                <a:cs typeface="Times New Roman" charset="0"/>
              </a:rPr>
              <a:t>Program in Human Biology</a:t>
            </a:r>
          </a:p>
          <a:p>
            <a:endParaRPr lang="en-US" dirty="0"/>
          </a:p>
        </p:txBody>
      </p:sp>
    </p:spTree>
    <p:extLst>
      <p:ext uri="{BB962C8B-B14F-4D97-AF65-F5344CB8AC3E}">
        <p14:creationId xmlns:p14="http://schemas.microsoft.com/office/powerpoint/2010/main" val="82408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066"/>
            <a:ext cx="8229600" cy="1143000"/>
          </a:xfrm>
        </p:spPr>
        <p:txBody>
          <a:bodyPr/>
          <a:lstStyle/>
          <a:p>
            <a:r>
              <a:rPr lang="en-US" sz="5400" b="1" dirty="0" smtClean="0">
                <a:latin typeface="Times New Roman"/>
                <a:cs typeface="Times New Roman"/>
              </a:rPr>
              <a:t>Thanks for listening!</a:t>
            </a:r>
            <a:endParaRPr lang="en-US" sz="5400" b="1" dirty="0">
              <a:latin typeface="Times New Roman"/>
              <a:cs typeface="Times New Roman"/>
            </a:endParaRPr>
          </a:p>
        </p:txBody>
      </p:sp>
    </p:spTree>
    <p:extLst>
      <p:ext uri="{BB962C8B-B14F-4D97-AF65-F5344CB8AC3E}">
        <p14:creationId xmlns:p14="http://schemas.microsoft.com/office/powerpoint/2010/main" val="303368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37076"/>
          </a:xfrm>
        </p:spPr>
        <p:txBody>
          <a:bodyPr>
            <a:normAutofit/>
          </a:bodyPr>
          <a:lstStyle/>
          <a:p>
            <a:r>
              <a:rPr lang="en-US" b="1" dirty="0" smtClean="0">
                <a:latin typeface="Times New Roman"/>
                <a:cs typeface="Times New Roman"/>
              </a:rPr>
              <a:t>Questions? Ideas</a:t>
            </a:r>
            <a:r>
              <a:rPr lang="en-US" b="1" dirty="0" smtClean="0">
                <a:latin typeface="Times New Roman"/>
                <a:cs typeface="Times New Roman"/>
              </a:rPr>
              <a:t>?</a:t>
            </a:r>
            <a:r>
              <a:rPr lang="en-US" b="1" dirty="0" smtClean="0">
                <a:latin typeface="Times New Roman"/>
                <a:cs typeface="Times New Roman"/>
              </a:rPr>
              <a:t/>
            </a:r>
            <a:br>
              <a:rPr lang="en-US" b="1" dirty="0" smtClean="0">
                <a:latin typeface="Times New Roman"/>
                <a:cs typeface="Times New Roman"/>
              </a:rPr>
            </a:br>
            <a:r>
              <a:rPr lang="en-US" b="1" dirty="0" smtClean="0">
                <a:latin typeface="Times New Roman"/>
                <a:cs typeface="Times New Roman"/>
              </a:rPr>
              <a:t>Interested in using </a:t>
            </a:r>
            <a:r>
              <a:rPr lang="en-US" b="1" dirty="0" err="1" smtClean="0">
                <a:latin typeface="Times New Roman"/>
                <a:cs typeface="Times New Roman"/>
              </a:rPr>
              <a:t>LABScI</a:t>
            </a:r>
            <a:r>
              <a:rPr lang="en-US" b="1" dirty="0" smtClean="0">
                <a:latin typeface="Times New Roman"/>
                <a:cs typeface="Times New Roman"/>
              </a:rPr>
              <a:t> content?</a:t>
            </a:r>
            <a:endParaRPr lang="en-US" b="1" dirty="0">
              <a:latin typeface="Times New Roman"/>
              <a:cs typeface="Times New Roman"/>
            </a:endParaRPr>
          </a:p>
        </p:txBody>
      </p:sp>
      <p:sp>
        <p:nvSpPr>
          <p:cNvPr id="3" name="Content Placeholder 2"/>
          <p:cNvSpPr>
            <a:spLocks noGrp="1"/>
          </p:cNvSpPr>
          <p:nvPr>
            <p:ph idx="1"/>
          </p:nvPr>
        </p:nvSpPr>
        <p:spPr>
          <a:xfrm>
            <a:off x="457200" y="3269344"/>
            <a:ext cx="8229600" cy="2754086"/>
          </a:xfrm>
        </p:spPr>
        <p:txBody>
          <a:bodyPr>
            <a:normAutofit lnSpcReduction="10000"/>
          </a:bodyPr>
          <a:lstStyle/>
          <a:p>
            <a:pPr marL="0" indent="0" algn="ctr">
              <a:buNone/>
            </a:pPr>
            <a:r>
              <a:rPr lang="en-US" dirty="0" smtClean="0">
                <a:latin typeface="Times New Roman"/>
                <a:cs typeface="Times New Roman"/>
              </a:rPr>
              <a:t>Please contact me at: </a:t>
            </a:r>
            <a:r>
              <a:rPr lang="en-US" dirty="0" smtClean="0">
                <a:latin typeface="Times New Roman"/>
                <a:cs typeface="Times New Roman"/>
                <a:hlinkClick r:id="rId3"/>
              </a:rPr>
              <a:t>nhdalal@</a:t>
            </a:r>
            <a:r>
              <a:rPr lang="en-US" dirty="0" smtClean="0">
                <a:latin typeface="Times New Roman"/>
                <a:cs typeface="Times New Roman"/>
                <a:hlinkClick r:id="rId3"/>
              </a:rPr>
              <a:t>stanford.edu</a:t>
            </a:r>
            <a:endParaRPr lang="en-US" dirty="0" smtClean="0">
              <a:latin typeface="Times New Roman"/>
              <a:cs typeface="Times New Roman"/>
            </a:endParaRPr>
          </a:p>
          <a:p>
            <a:pPr marL="0" indent="0" algn="ctr">
              <a:buNone/>
            </a:pPr>
            <a:endParaRPr lang="en-US" dirty="0" smtClean="0">
              <a:latin typeface="Times New Roman"/>
              <a:cs typeface="Times New Roman"/>
            </a:endParaRPr>
          </a:p>
          <a:p>
            <a:pPr marL="0" indent="0" algn="ctr">
              <a:buNone/>
            </a:pPr>
            <a:endParaRPr lang="en-US" dirty="0">
              <a:latin typeface="Times New Roman"/>
              <a:cs typeface="Times New Roman"/>
            </a:endParaRPr>
          </a:p>
          <a:p>
            <a:pPr marL="0" indent="0" algn="ctr">
              <a:buNone/>
            </a:pPr>
            <a:endParaRPr lang="en-US" dirty="0">
              <a:latin typeface="Times New Roman"/>
              <a:cs typeface="Times New Roman"/>
            </a:endParaRPr>
          </a:p>
          <a:p>
            <a:pPr marL="0" indent="0" algn="ctr">
              <a:buNone/>
            </a:pPr>
            <a:r>
              <a:rPr lang="en-US" i="1" dirty="0" smtClean="0">
                <a:solidFill>
                  <a:srgbClr val="FF6666"/>
                </a:solidFill>
                <a:latin typeface="Times New Roman"/>
                <a:cs typeface="Times New Roman"/>
              </a:rPr>
              <a:t>I would love to hear from you!</a:t>
            </a:r>
          </a:p>
        </p:txBody>
      </p:sp>
    </p:spTree>
    <p:extLst>
      <p:ext uri="{BB962C8B-B14F-4D97-AF65-F5344CB8AC3E}">
        <p14:creationId xmlns:p14="http://schemas.microsoft.com/office/powerpoint/2010/main" val="329773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Why teach </a:t>
            </a:r>
            <a:r>
              <a:rPr lang="en-US" b="1" dirty="0" smtClean="0">
                <a:latin typeface="Times New Roman"/>
                <a:cs typeface="Times New Roman"/>
              </a:rPr>
              <a:t>science labs?</a:t>
            </a:r>
            <a:endParaRPr lang="en-US" b="1" dirty="0">
              <a:latin typeface="Times New Roman"/>
              <a:cs typeface="Times New Roman"/>
            </a:endParaRPr>
          </a:p>
        </p:txBody>
      </p:sp>
      <p:sp>
        <p:nvSpPr>
          <p:cNvPr id="3" name="Content Placeholder 2"/>
          <p:cNvSpPr>
            <a:spLocks noGrp="1"/>
          </p:cNvSpPr>
          <p:nvPr>
            <p:ph idx="1"/>
          </p:nvPr>
        </p:nvSpPr>
        <p:spPr>
          <a:xfrm>
            <a:off x="689430" y="1600200"/>
            <a:ext cx="6458855" cy="4985657"/>
          </a:xfrm>
        </p:spPr>
        <p:txBody>
          <a:bodyPr>
            <a:normAutofit/>
          </a:bodyPr>
          <a:lstStyle/>
          <a:p>
            <a:pPr>
              <a:buFont typeface="Arial" charset="0"/>
              <a:buChar char="•"/>
            </a:pPr>
            <a:r>
              <a:rPr lang="en-US" dirty="0" smtClean="0">
                <a:latin typeface="Times New Roman" charset="0"/>
                <a:cs typeface="Times New Roman" charset="0"/>
              </a:rPr>
              <a:t>Fundamentals </a:t>
            </a:r>
            <a:r>
              <a:rPr lang="en-US" dirty="0" smtClean="0">
                <a:latin typeface="Times New Roman" charset="0"/>
                <a:cs typeface="Times New Roman" charset="0"/>
              </a:rPr>
              <a:t>of scientific theory</a:t>
            </a:r>
          </a:p>
          <a:p>
            <a:pPr>
              <a:buFont typeface="Arial" charset="0"/>
              <a:buChar char="•"/>
            </a:pPr>
            <a:r>
              <a:rPr lang="en-US" dirty="0" smtClean="0">
                <a:latin typeface="Times New Roman" charset="0"/>
                <a:cs typeface="Times New Roman" charset="0"/>
              </a:rPr>
              <a:t>Address key scientific concepts</a:t>
            </a:r>
          </a:p>
          <a:p>
            <a:pPr>
              <a:buFont typeface="Arial" charset="0"/>
              <a:buChar char="•"/>
            </a:pPr>
            <a:r>
              <a:rPr lang="en-US" dirty="0" smtClean="0">
                <a:latin typeface="Times New Roman" charset="0"/>
                <a:cs typeface="Times New Roman" charset="0"/>
              </a:rPr>
              <a:t>Teach process of quantitative lab measurements</a:t>
            </a:r>
          </a:p>
          <a:p>
            <a:pPr>
              <a:buFont typeface="Arial" charset="0"/>
              <a:buChar char="•"/>
            </a:pPr>
            <a:r>
              <a:rPr lang="en-US" dirty="0" smtClean="0">
                <a:latin typeface="Times New Roman" charset="0"/>
                <a:cs typeface="Times New Roman" charset="0"/>
              </a:rPr>
              <a:t>Integrated and cross-disciplinary </a:t>
            </a:r>
            <a:r>
              <a:rPr lang="en-US" dirty="0" smtClean="0">
                <a:latin typeface="Times New Roman" charset="0"/>
                <a:cs typeface="Times New Roman" charset="0"/>
              </a:rPr>
              <a:t>concepts</a:t>
            </a:r>
            <a:endParaRPr lang="en-US" dirty="0" smtClean="0">
              <a:latin typeface="Times New Roman" charset="0"/>
              <a:cs typeface="Times New Roman" charset="0"/>
            </a:endParaRPr>
          </a:p>
          <a:p>
            <a:pPr>
              <a:buFont typeface="Arial" charset="0"/>
              <a:buChar char="•"/>
            </a:pPr>
            <a:r>
              <a:rPr lang="en-US" dirty="0" smtClean="0">
                <a:latin typeface="Times New Roman" charset="0"/>
                <a:cs typeface="Times New Roman" charset="0"/>
              </a:rPr>
              <a:t>Help students stay on track in science topics</a:t>
            </a:r>
          </a:p>
          <a:p>
            <a:endParaRPr lang="en-US" dirty="0"/>
          </a:p>
        </p:txBody>
      </p:sp>
      <p:pic>
        <p:nvPicPr>
          <p:cNvPr id="6" name="Picture 5" descr="physics9.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1713" y="1417638"/>
            <a:ext cx="1995715" cy="1995715"/>
          </a:xfrm>
          <a:prstGeom prst="rect">
            <a:avLst/>
          </a:prstGeom>
        </p:spPr>
      </p:pic>
      <p:pic>
        <p:nvPicPr>
          <p:cNvPr id="7" name="Picture 6" descr="chemistry29.png"/>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00371" y="3737427"/>
            <a:ext cx="2289629" cy="2289629"/>
          </a:xfrm>
          <a:prstGeom prst="rect">
            <a:avLst/>
          </a:prstGeom>
        </p:spPr>
      </p:pic>
    </p:spTree>
    <p:extLst>
      <p:ext uri="{BB962C8B-B14F-4D97-AF65-F5344CB8AC3E}">
        <p14:creationId xmlns:p14="http://schemas.microsoft.com/office/powerpoint/2010/main" val="172403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spirati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65512" y="362854"/>
            <a:ext cx="6081486" cy="6081486"/>
          </a:xfrm>
          <a:prstGeom prst="rect">
            <a:avLst/>
          </a:prstGeom>
        </p:spPr>
      </p:pic>
    </p:spTree>
    <p:extLst>
      <p:ext uri="{BB962C8B-B14F-4D97-AF65-F5344CB8AC3E}">
        <p14:creationId xmlns:p14="http://schemas.microsoft.com/office/powerpoint/2010/main" val="131609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188"/>
            <a:ext cx="8229600" cy="1143000"/>
          </a:xfrm>
        </p:spPr>
        <p:txBody>
          <a:bodyPr>
            <a:normAutofit/>
          </a:bodyPr>
          <a:lstStyle/>
          <a:p>
            <a:r>
              <a:rPr lang="en-US" sz="5400" b="1" dirty="0" smtClean="0">
                <a:latin typeface="Times New Roman"/>
                <a:cs typeface="Times New Roman"/>
              </a:rPr>
              <a:t>Hospital Challenges</a:t>
            </a:r>
            <a:endParaRPr lang="en-US" sz="5400" b="1" dirty="0">
              <a:latin typeface="Times New Roman"/>
              <a:cs typeface="Times New Roman"/>
            </a:endParaRPr>
          </a:p>
        </p:txBody>
      </p:sp>
      <p:pic>
        <p:nvPicPr>
          <p:cNvPr id="3" name="Picture 2" descr="hospital11 (1).png"/>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12508" b="9944"/>
          <a:stretch/>
        </p:blipFill>
        <p:spPr>
          <a:xfrm>
            <a:off x="1924050" y="1968500"/>
            <a:ext cx="5076825" cy="3937000"/>
          </a:xfrm>
          <a:prstGeom prst="rect">
            <a:avLst/>
          </a:prstGeom>
        </p:spPr>
      </p:pic>
    </p:spTree>
    <p:extLst>
      <p:ext uri="{BB962C8B-B14F-4D97-AF65-F5344CB8AC3E}">
        <p14:creationId xmlns:p14="http://schemas.microsoft.com/office/powerpoint/2010/main" val="191737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Patient Restrictions</a:t>
            </a:r>
            <a:endParaRPr lang="en-US" b="1" dirty="0">
              <a:latin typeface="Times New Roman"/>
              <a:cs typeface="Times New Roman"/>
            </a:endParaRPr>
          </a:p>
        </p:txBody>
      </p:sp>
      <p:sp>
        <p:nvSpPr>
          <p:cNvPr id="3" name="Content Placeholder 2"/>
          <p:cNvSpPr>
            <a:spLocks noGrp="1"/>
          </p:cNvSpPr>
          <p:nvPr>
            <p:ph idx="1"/>
          </p:nvPr>
        </p:nvSpPr>
        <p:spPr>
          <a:xfrm>
            <a:off x="457200" y="1600200"/>
            <a:ext cx="4169229" cy="4525963"/>
          </a:xfrm>
        </p:spPr>
        <p:txBody>
          <a:bodyPr/>
          <a:lstStyle/>
          <a:p>
            <a:r>
              <a:rPr lang="en-US" dirty="0" smtClean="0">
                <a:latin typeface="Times New Roman" charset="0"/>
                <a:cs typeface="Times New Roman" charset="0"/>
              </a:rPr>
              <a:t>Mobility challenges for patients</a:t>
            </a:r>
          </a:p>
          <a:p>
            <a:r>
              <a:rPr lang="en-US" dirty="0" smtClean="0">
                <a:latin typeface="Times New Roman" charset="0"/>
                <a:cs typeface="Times New Roman" charset="0"/>
              </a:rPr>
              <a:t>Patients in isolation rooms</a:t>
            </a:r>
          </a:p>
          <a:p>
            <a:r>
              <a:rPr lang="en-US" dirty="0" smtClean="0">
                <a:latin typeface="Times New Roman" charset="0"/>
                <a:cs typeface="Times New Roman" charset="0"/>
              </a:rPr>
              <a:t>Patients recovering or in exhausting treatment</a:t>
            </a:r>
            <a:endParaRPr lang="en-US" dirty="0" smtClean="0"/>
          </a:p>
          <a:p>
            <a:endParaRPr lang="en-US" dirty="0"/>
          </a:p>
        </p:txBody>
      </p:sp>
      <p:pic>
        <p:nvPicPr>
          <p:cNvPr id="4" name="Picture 3" descr="2014-03-07 00.25.30.jpg"/>
          <p:cNvPicPr>
            <a:picLocks noChangeAspect="1"/>
          </p:cNvPicPr>
          <p:nvPr/>
        </p:nvPicPr>
        <p:blipFill>
          <a:blip r:embed="rId3">
            <a:extLst>
              <a:ext uri="{28A0092B-C50C-407E-A947-70E740481C1C}">
                <a14:useLocalDpi xmlns:a14="http://schemas.microsoft.com/office/drawing/2010/main" val="0"/>
              </a:ext>
            </a:extLst>
          </a:blip>
          <a:srcRect l="25441" t="14034" r="33475" b="33881"/>
          <a:stretch>
            <a:fillRect/>
          </a:stretch>
        </p:blipFill>
        <p:spPr bwMode="auto">
          <a:xfrm>
            <a:off x="4771573" y="1866180"/>
            <a:ext cx="3836004" cy="364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57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6" y="274638"/>
            <a:ext cx="8962563" cy="1143000"/>
          </a:xfrm>
        </p:spPr>
        <p:txBody>
          <a:bodyPr>
            <a:normAutofit fontScale="90000"/>
          </a:bodyPr>
          <a:lstStyle/>
          <a:p>
            <a:r>
              <a:rPr lang="en-US" b="1" dirty="0" smtClean="0">
                <a:latin typeface="Times New Roman"/>
                <a:cs typeface="Times New Roman"/>
              </a:rPr>
              <a:t>Restrictions on Laboratory Materials</a:t>
            </a:r>
            <a:endParaRPr lang="en-US" b="1" dirty="0">
              <a:latin typeface="Times New Roman"/>
              <a:cs typeface="Times New Roman"/>
            </a:endParaRPr>
          </a:p>
        </p:txBody>
      </p:sp>
      <p:sp>
        <p:nvSpPr>
          <p:cNvPr id="3" name="Content Placeholder 2"/>
          <p:cNvSpPr>
            <a:spLocks noGrp="1"/>
          </p:cNvSpPr>
          <p:nvPr>
            <p:ph idx="1"/>
          </p:nvPr>
        </p:nvSpPr>
        <p:spPr>
          <a:xfrm>
            <a:off x="457199" y="1600200"/>
            <a:ext cx="4112491" cy="4525963"/>
          </a:xfrm>
        </p:spPr>
        <p:txBody>
          <a:bodyPr/>
          <a:lstStyle/>
          <a:p>
            <a:pPr marL="0" indent="0" algn="ctr">
              <a:buNone/>
            </a:pPr>
            <a:r>
              <a:rPr lang="en-US" sz="4800" b="1" dirty="0" smtClean="0">
                <a:solidFill>
                  <a:srgbClr val="FF0000"/>
                </a:solidFill>
                <a:latin typeface="Times New Roman" charset="0"/>
                <a:cs typeface="Times New Roman" charset="0"/>
              </a:rPr>
              <a:t>NO:</a:t>
            </a:r>
          </a:p>
          <a:p>
            <a:r>
              <a:rPr lang="en-US" dirty="0" smtClean="0">
                <a:latin typeface="Times New Roman" charset="0"/>
                <a:cs typeface="Times New Roman" charset="0"/>
              </a:rPr>
              <a:t>Biological Materials</a:t>
            </a:r>
          </a:p>
          <a:p>
            <a:r>
              <a:rPr lang="en-US" dirty="0" smtClean="0">
                <a:latin typeface="Times New Roman" charset="0"/>
                <a:cs typeface="Times New Roman" charset="0"/>
              </a:rPr>
              <a:t>Sharps (Needles, Knives)</a:t>
            </a:r>
          </a:p>
          <a:p>
            <a:r>
              <a:rPr lang="en-US" dirty="0" smtClean="0">
                <a:latin typeface="Times New Roman" charset="0"/>
                <a:cs typeface="Times New Roman" charset="0"/>
              </a:rPr>
              <a:t>Chemicals</a:t>
            </a:r>
          </a:p>
          <a:p>
            <a:r>
              <a:rPr lang="en-US" dirty="0" smtClean="0">
                <a:latin typeface="Times New Roman" charset="0"/>
                <a:cs typeface="Times New Roman" charset="0"/>
              </a:rPr>
              <a:t>Open Flames</a:t>
            </a:r>
          </a:p>
          <a:p>
            <a:endParaRPr lang="en-US" dirty="0"/>
          </a:p>
        </p:txBody>
      </p:sp>
      <p:pic>
        <p:nvPicPr>
          <p:cNvPr id="5" name="Picture 4" descr="DSCN01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9691" y="2171699"/>
            <a:ext cx="4371109" cy="343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34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Educational Barriers</a:t>
            </a:r>
            <a:endParaRPr lang="en-US" b="1" dirty="0">
              <a:latin typeface="Times New Roman"/>
              <a:cs typeface="Times New Roman"/>
            </a:endParaRPr>
          </a:p>
        </p:txBody>
      </p:sp>
      <p:sp>
        <p:nvSpPr>
          <p:cNvPr id="3" name="Content Placeholder 2"/>
          <p:cNvSpPr>
            <a:spLocks noGrp="1"/>
          </p:cNvSpPr>
          <p:nvPr>
            <p:ph idx="1"/>
          </p:nvPr>
        </p:nvSpPr>
        <p:spPr>
          <a:xfrm>
            <a:off x="3646714" y="1621971"/>
            <a:ext cx="5348515" cy="4525963"/>
          </a:xfrm>
        </p:spPr>
        <p:txBody>
          <a:bodyPr>
            <a:normAutofit/>
          </a:bodyPr>
          <a:lstStyle/>
          <a:p>
            <a:r>
              <a:rPr lang="en-US" dirty="0" smtClean="0">
                <a:latin typeface="Times New Roman" charset="0"/>
                <a:cs typeface="Times New Roman" charset="0"/>
              </a:rPr>
              <a:t>Differential levels of previous classroom education and interest</a:t>
            </a:r>
          </a:p>
          <a:p>
            <a:r>
              <a:rPr lang="en-US" dirty="0" smtClean="0">
                <a:latin typeface="Times New Roman" charset="0"/>
                <a:cs typeface="Times New Roman" charset="0"/>
              </a:rPr>
              <a:t>Lack of instructor knowledge</a:t>
            </a:r>
          </a:p>
          <a:p>
            <a:r>
              <a:rPr lang="en-US" dirty="0" smtClean="0">
                <a:latin typeface="Times New Roman" charset="0"/>
                <a:cs typeface="Times New Roman" charset="0"/>
              </a:rPr>
              <a:t>Lack of resources to conduct labs</a:t>
            </a:r>
          </a:p>
          <a:p>
            <a:r>
              <a:rPr lang="en-US" dirty="0" smtClean="0">
                <a:latin typeface="Times New Roman" charset="0"/>
                <a:cs typeface="Times New Roman" charset="0"/>
              </a:rPr>
              <a:t>Interrupted learning due to medical conditions</a:t>
            </a:r>
          </a:p>
        </p:txBody>
      </p:sp>
      <p:pic>
        <p:nvPicPr>
          <p:cNvPr id="4" name="Picture 3" descr="ask3.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1286" y="1290638"/>
            <a:ext cx="2485571" cy="2485571"/>
          </a:xfrm>
          <a:prstGeom prst="rect">
            <a:avLst/>
          </a:prstGeom>
        </p:spPr>
      </p:pic>
      <p:pic>
        <p:nvPicPr>
          <p:cNvPr id="5" name="Picture 4" descr="books8.png"/>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1286" y="3900714"/>
            <a:ext cx="2779486" cy="2779486"/>
          </a:xfrm>
          <a:prstGeom prst="rect">
            <a:avLst/>
          </a:prstGeom>
        </p:spPr>
      </p:pic>
    </p:spTree>
    <p:extLst>
      <p:ext uri="{BB962C8B-B14F-4D97-AF65-F5344CB8AC3E}">
        <p14:creationId xmlns:p14="http://schemas.microsoft.com/office/powerpoint/2010/main" val="220753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05428"/>
            <a:ext cx="8229600" cy="1143000"/>
          </a:xfrm>
        </p:spPr>
        <p:txBody>
          <a:bodyPr>
            <a:normAutofit fontScale="90000"/>
          </a:bodyPr>
          <a:lstStyle/>
          <a:p>
            <a:r>
              <a:rPr lang="en-US" b="1" dirty="0" smtClean="0">
                <a:latin typeface="Times New Roman"/>
                <a:cs typeface="Times New Roman"/>
              </a:rPr>
              <a:t>WWW.LABSCI.STANFORD.EDU</a:t>
            </a:r>
            <a:endParaRPr lang="en-US" b="1" dirty="0">
              <a:latin typeface="Times New Roman"/>
              <a:cs typeface="Times New Roman"/>
            </a:endParaRPr>
          </a:p>
        </p:txBody>
      </p:sp>
      <p:pic>
        <p:nvPicPr>
          <p:cNvPr id="6" name="Picture 5" descr="Screen Shot 2012-10-17 at 11.14.27 AM.png"/>
          <p:cNvPicPr>
            <a:picLocks noChangeAspect="1"/>
          </p:cNvPicPr>
          <p:nvPr/>
        </p:nvPicPr>
        <p:blipFill>
          <a:blip r:embed="rId3">
            <a:extLst>
              <a:ext uri="{28A0092B-C50C-407E-A947-70E740481C1C}">
                <a14:useLocalDpi xmlns:a14="http://schemas.microsoft.com/office/drawing/2010/main" val="0"/>
              </a:ext>
            </a:extLst>
          </a:blip>
          <a:srcRect l="9483" t="10043" r="12387" b="25438"/>
          <a:stretch>
            <a:fillRect/>
          </a:stretch>
        </p:blipFill>
        <p:spPr bwMode="auto">
          <a:xfrm>
            <a:off x="383661" y="471747"/>
            <a:ext cx="8387804" cy="49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47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a:cs typeface="Times New Roman"/>
              </a:rPr>
              <a:t>Content Covered</a:t>
            </a:r>
            <a:endParaRPr lang="en-US" b="1" dirty="0">
              <a:latin typeface="Times New Roman"/>
              <a:cs typeface="Times New Roman"/>
            </a:endParaRPr>
          </a:p>
        </p:txBody>
      </p:sp>
      <p:sp>
        <p:nvSpPr>
          <p:cNvPr id="3" name="Content Placeholder 2"/>
          <p:cNvSpPr>
            <a:spLocks noGrp="1"/>
          </p:cNvSpPr>
          <p:nvPr>
            <p:ph idx="1"/>
          </p:nvPr>
        </p:nvSpPr>
        <p:spPr>
          <a:xfrm>
            <a:off x="457200" y="1348057"/>
            <a:ext cx="8229600" cy="1210733"/>
          </a:xfrm>
        </p:spPr>
        <p:txBody>
          <a:bodyPr/>
          <a:lstStyle/>
          <a:p>
            <a:pPr marL="0" indent="0" algn="ctr">
              <a:buNone/>
            </a:pPr>
            <a:r>
              <a:rPr lang="en-US" i="1" dirty="0" smtClean="0">
                <a:latin typeface="Times New Roman" charset="0"/>
                <a:cs typeface="Times New Roman" charset="0"/>
              </a:rPr>
              <a:t>Labs fulfill the California State Board of Education’s Content Standards (K-12)</a:t>
            </a:r>
          </a:p>
        </p:txBody>
      </p:sp>
      <p:sp>
        <p:nvSpPr>
          <p:cNvPr id="4" name="Rectangle 3"/>
          <p:cNvSpPr/>
          <p:nvPr/>
        </p:nvSpPr>
        <p:spPr>
          <a:xfrm>
            <a:off x="12801600" y="17022763"/>
            <a:ext cx="3962400" cy="3094037"/>
          </a:xfrm>
          <a:prstGeom prst="rect">
            <a:avLst/>
          </a:prstGeom>
        </p:spPr>
        <p:txBody>
          <a:bodyPr>
            <a:spAutoFit/>
          </a:bodyPr>
          <a:lstStyle/>
          <a:p>
            <a:pPr algn="ctr"/>
            <a:r>
              <a:rPr lang="en-US" sz="4500" b="1" i="1" u="sng" dirty="0">
                <a:latin typeface="Times New Roman" charset="0"/>
                <a:cs typeface="Times New Roman" charset="0"/>
              </a:rPr>
              <a:t>Biology Labs</a:t>
            </a:r>
          </a:p>
          <a:p>
            <a:pPr>
              <a:buFont typeface="Arial" charset="0"/>
              <a:buChar char="•"/>
            </a:pPr>
            <a:r>
              <a:rPr lang="en-US" sz="3000" dirty="0">
                <a:latin typeface="Times New Roman" charset="0"/>
                <a:cs typeface="Times New Roman" charset="0"/>
              </a:rPr>
              <a:t>Cell Biology</a:t>
            </a:r>
          </a:p>
          <a:p>
            <a:pPr>
              <a:buFont typeface="Arial" charset="0"/>
              <a:buChar char="•"/>
            </a:pPr>
            <a:r>
              <a:rPr lang="en-US" sz="3000" dirty="0">
                <a:latin typeface="Times New Roman" charset="0"/>
                <a:cs typeface="Times New Roman" charset="0"/>
              </a:rPr>
              <a:t>Genetics</a:t>
            </a:r>
          </a:p>
          <a:p>
            <a:pPr>
              <a:buFont typeface="Arial" charset="0"/>
              <a:buChar char="•"/>
            </a:pPr>
            <a:r>
              <a:rPr lang="en-US" sz="3000" dirty="0">
                <a:latin typeface="Times New Roman" charset="0"/>
                <a:cs typeface="Times New Roman" charset="0"/>
              </a:rPr>
              <a:t>Ecology</a:t>
            </a:r>
          </a:p>
          <a:p>
            <a:pPr>
              <a:buFont typeface="Arial" charset="0"/>
              <a:buChar char="•"/>
            </a:pPr>
            <a:r>
              <a:rPr lang="en-US" sz="3000" dirty="0">
                <a:latin typeface="Times New Roman" charset="0"/>
                <a:cs typeface="Times New Roman" charset="0"/>
              </a:rPr>
              <a:t>Evolution</a:t>
            </a:r>
          </a:p>
          <a:p>
            <a:pPr>
              <a:buFont typeface="Arial" charset="0"/>
              <a:buChar char="•"/>
            </a:pPr>
            <a:r>
              <a:rPr lang="en-US" sz="3000" dirty="0">
                <a:latin typeface="Times New Roman" charset="0"/>
                <a:cs typeface="Times New Roman" charset="0"/>
              </a:rPr>
              <a:t>Physiology</a:t>
            </a:r>
          </a:p>
        </p:txBody>
      </p:sp>
      <p:sp>
        <p:nvSpPr>
          <p:cNvPr id="5" name="Rectangle 4"/>
          <p:cNvSpPr/>
          <p:nvPr/>
        </p:nvSpPr>
        <p:spPr>
          <a:xfrm>
            <a:off x="152409" y="2726268"/>
            <a:ext cx="2827867" cy="1846659"/>
          </a:xfrm>
          <a:prstGeom prst="rect">
            <a:avLst/>
          </a:prstGeom>
        </p:spPr>
        <p:txBody>
          <a:bodyPr wrap="square">
            <a:spAutoFit/>
          </a:bodyPr>
          <a:lstStyle>
            <a:defPPr>
              <a:defRPr lang="en-US"/>
            </a:defPPr>
            <a:lvl1pPr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1pPr>
            <a:lvl2pPr marL="2036763" indent="-1579563"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2pPr>
            <a:lvl3pPr marL="4075113" indent="-3160713"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3pPr>
            <a:lvl4pPr marL="6111875" indent="-4740275"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4pPr>
            <a:lvl5pPr marL="8150225" indent="-6321425"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80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80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80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8000" kern="1200">
                <a:solidFill>
                  <a:schemeClr val="tx1"/>
                </a:solidFill>
                <a:latin typeface="Calibri" charset="0"/>
                <a:ea typeface="ＭＳ Ｐゴシック" charset="0"/>
                <a:cs typeface="ＭＳ Ｐゴシック" charset="0"/>
              </a:defRPr>
            </a:lvl9pPr>
          </a:lstStyle>
          <a:p>
            <a:r>
              <a:rPr lang="en-US" sz="2400" b="1" i="1" u="sng" dirty="0">
                <a:latin typeface="Times New Roman" charset="0"/>
                <a:cs typeface="Times New Roman" charset="0"/>
              </a:rPr>
              <a:t>Biology Labs</a:t>
            </a:r>
          </a:p>
          <a:p>
            <a:pPr>
              <a:buFont typeface="Arial" charset="0"/>
              <a:buChar char="•"/>
            </a:pPr>
            <a:r>
              <a:rPr lang="en-US" sz="1800" dirty="0">
                <a:latin typeface="Times New Roman" charset="0"/>
                <a:cs typeface="Times New Roman" charset="0"/>
              </a:rPr>
              <a:t>Cell Biology</a:t>
            </a:r>
          </a:p>
          <a:p>
            <a:pPr>
              <a:buFont typeface="Arial" charset="0"/>
              <a:buChar char="•"/>
            </a:pPr>
            <a:r>
              <a:rPr lang="en-US" sz="1800" dirty="0">
                <a:latin typeface="Times New Roman" charset="0"/>
                <a:cs typeface="Times New Roman" charset="0"/>
              </a:rPr>
              <a:t>Genetics</a:t>
            </a:r>
          </a:p>
          <a:p>
            <a:pPr>
              <a:buFont typeface="Arial" charset="0"/>
              <a:buChar char="•"/>
            </a:pPr>
            <a:r>
              <a:rPr lang="en-US" sz="1800" dirty="0">
                <a:latin typeface="Times New Roman" charset="0"/>
                <a:cs typeface="Times New Roman" charset="0"/>
              </a:rPr>
              <a:t>Ecology</a:t>
            </a:r>
          </a:p>
          <a:p>
            <a:pPr>
              <a:buFont typeface="Arial" charset="0"/>
              <a:buChar char="•"/>
            </a:pPr>
            <a:r>
              <a:rPr lang="en-US" sz="1800" dirty="0">
                <a:latin typeface="Times New Roman" charset="0"/>
                <a:cs typeface="Times New Roman" charset="0"/>
              </a:rPr>
              <a:t>Evolution</a:t>
            </a:r>
          </a:p>
          <a:p>
            <a:pPr>
              <a:buFont typeface="Arial" charset="0"/>
              <a:buChar char="•"/>
            </a:pPr>
            <a:r>
              <a:rPr lang="en-US" sz="1800" dirty="0">
                <a:latin typeface="Times New Roman" charset="0"/>
                <a:cs typeface="Times New Roman" charset="0"/>
              </a:rPr>
              <a:t>Physiology</a:t>
            </a:r>
          </a:p>
        </p:txBody>
      </p:sp>
      <p:sp>
        <p:nvSpPr>
          <p:cNvPr id="6" name="Rectangle 5"/>
          <p:cNvSpPr/>
          <p:nvPr/>
        </p:nvSpPr>
        <p:spPr>
          <a:xfrm>
            <a:off x="1998149" y="2717803"/>
            <a:ext cx="3200399" cy="4062651"/>
          </a:xfrm>
          <a:prstGeom prst="rect">
            <a:avLst/>
          </a:prstGeom>
        </p:spPr>
        <p:txBody>
          <a:bodyPr wrap="square">
            <a:spAutoFit/>
          </a:bodyPr>
          <a:lstStyle/>
          <a:p>
            <a:r>
              <a:rPr lang="en-US" sz="2400" b="1" i="1" u="sng" dirty="0" smtClean="0">
                <a:latin typeface="Times New Roman" charset="0"/>
                <a:cs typeface="Times New Roman" charset="0"/>
              </a:rPr>
              <a:t>Chemistry Labs</a:t>
            </a:r>
          </a:p>
          <a:p>
            <a:pPr>
              <a:buFont typeface="Arial" charset="0"/>
              <a:buChar char="•"/>
            </a:pPr>
            <a:r>
              <a:rPr lang="en-US" dirty="0" smtClean="0">
                <a:latin typeface="Times New Roman" charset="0"/>
                <a:cs typeface="Times New Roman" charset="0"/>
              </a:rPr>
              <a:t>Atomic &amp; Molecular Structure</a:t>
            </a:r>
          </a:p>
          <a:p>
            <a:pPr>
              <a:buFont typeface="Arial" charset="0"/>
              <a:buChar char="•"/>
            </a:pPr>
            <a:r>
              <a:rPr lang="en-US" dirty="0" smtClean="0">
                <a:latin typeface="Times New Roman" charset="0"/>
                <a:cs typeface="Times New Roman" charset="0"/>
              </a:rPr>
              <a:t>Chemical Bonds</a:t>
            </a:r>
          </a:p>
          <a:p>
            <a:pPr>
              <a:buFont typeface="Arial" charset="0"/>
              <a:buChar char="•"/>
            </a:pPr>
            <a:r>
              <a:rPr lang="en-US" dirty="0" smtClean="0">
                <a:latin typeface="Times New Roman" charset="0"/>
                <a:cs typeface="Times New Roman" charset="0"/>
              </a:rPr>
              <a:t>Conservation of Matter &amp; Stoichiometry</a:t>
            </a:r>
          </a:p>
          <a:p>
            <a:pPr>
              <a:buFont typeface="Arial" charset="0"/>
              <a:buChar char="•"/>
            </a:pPr>
            <a:r>
              <a:rPr lang="en-US" dirty="0" smtClean="0">
                <a:latin typeface="Times New Roman" charset="0"/>
                <a:cs typeface="Times New Roman" charset="0"/>
              </a:rPr>
              <a:t>Gases</a:t>
            </a:r>
          </a:p>
          <a:p>
            <a:pPr>
              <a:buFont typeface="Arial" charset="0"/>
              <a:buChar char="•"/>
            </a:pPr>
            <a:r>
              <a:rPr lang="en-US" dirty="0" smtClean="0">
                <a:latin typeface="Times New Roman" charset="0"/>
                <a:cs typeface="Times New Roman" charset="0"/>
              </a:rPr>
              <a:t>Acids &amp; Bases</a:t>
            </a:r>
          </a:p>
          <a:p>
            <a:pPr>
              <a:buFont typeface="Arial" charset="0"/>
              <a:buChar char="•"/>
            </a:pPr>
            <a:r>
              <a:rPr lang="en-US" dirty="0" smtClean="0">
                <a:latin typeface="Times New Roman" charset="0"/>
                <a:cs typeface="Times New Roman" charset="0"/>
              </a:rPr>
              <a:t>Solutions</a:t>
            </a:r>
          </a:p>
          <a:p>
            <a:pPr>
              <a:buFont typeface="Arial" charset="0"/>
              <a:buChar char="•"/>
            </a:pPr>
            <a:r>
              <a:rPr lang="en-US" dirty="0" smtClean="0">
                <a:latin typeface="Times New Roman" charset="0"/>
                <a:cs typeface="Times New Roman" charset="0"/>
              </a:rPr>
              <a:t>Chemical Thermodynamics</a:t>
            </a:r>
          </a:p>
          <a:p>
            <a:pPr>
              <a:buFont typeface="Arial" charset="0"/>
              <a:buChar char="•"/>
            </a:pPr>
            <a:r>
              <a:rPr lang="en-US" dirty="0" smtClean="0">
                <a:latin typeface="Times New Roman" charset="0"/>
                <a:cs typeface="Times New Roman" charset="0"/>
              </a:rPr>
              <a:t>Reaction Rates</a:t>
            </a:r>
          </a:p>
          <a:p>
            <a:pPr>
              <a:buFont typeface="Arial" charset="0"/>
              <a:buChar char="•"/>
            </a:pPr>
            <a:r>
              <a:rPr lang="en-US" dirty="0" smtClean="0">
                <a:latin typeface="Times New Roman" charset="0"/>
                <a:cs typeface="Times New Roman" charset="0"/>
              </a:rPr>
              <a:t>Chemical Equilibrium</a:t>
            </a:r>
          </a:p>
          <a:p>
            <a:pPr>
              <a:buFont typeface="Arial" charset="0"/>
              <a:buChar char="•"/>
            </a:pPr>
            <a:r>
              <a:rPr lang="en-US" dirty="0" smtClean="0">
                <a:latin typeface="Times New Roman" charset="0"/>
                <a:cs typeface="Times New Roman" charset="0"/>
              </a:rPr>
              <a:t>Organic Chemistry and Biochemistry</a:t>
            </a:r>
          </a:p>
          <a:p>
            <a:pPr>
              <a:buFont typeface="Arial" charset="0"/>
              <a:buChar char="•"/>
            </a:pPr>
            <a:r>
              <a:rPr lang="en-US" dirty="0" smtClean="0">
                <a:latin typeface="Times New Roman" charset="0"/>
                <a:cs typeface="Times New Roman" charset="0"/>
              </a:rPr>
              <a:t>Nuclear Processes</a:t>
            </a:r>
            <a:endParaRPr lang="en-US" dirty="0">
              <a:latin typeface="Times New Roman" charset="0"/>
              <a:cs typeface="Times New Roman" charset="0"/>
            </a:endParaRPr>
          </a:p>
        </p:txBody>
      </p:sp>
      <p:sp>
        <p:nvSpPr>
          <p:cNvPr id="7" name="Rectangle 6"/>
          <p:cNvSpPr/>
          <p:nvPr/>
        </p:nvSpPr>
        <p:spPr>
          <a:xfrm>
            <a:off x="5063079" y="2717803"/>
            <a:ext cx="1947321" cy="3231654"/>
          </a:xfrm>
          <a:prstGeom prst="rect">
            <a:avLst/>
          </a:prstGeom>
        </p:spPr>
        <p:txBody>
          <a:bodyPr wrap="square">
            <a:spAutoFit/>
          </a:bodyPr>
          <a:lstStyle/>
          <a:p>
            <a:r>
              <a:rPr lang="en-US" sz="2400" b="1" i="1" u="sng" dirty="0" smtClean="0">
                <a:latin typeface="Times New Roman" charset="0"/>
                <a:cs typeface="Times New Roman" charset="0"/>
              </a:rPr>
              <a:t>Physics Labs</a:t>
            </a:r>
          </a:p>
          <a:p>
            <a:pPr>
              <a:buFont typeface="Arial" charset="0"/>
              <a:buChar char="•"/>
            </a:pPr>
            <a:r>
              <a:rPr lang="en-US" dirty="0" smtClean="0">
                <a:latin typeface="Times New Roman" charset="0"/>
                <a:cs typeface="Times New Roman" charset="0"/>
              </a:rPr>
              <a:t>Motions &amp; Forces</a:t>
            </a:r>
          </a:p>
          <a:p>
            <a:pPr>
              <a:buFont typeface="Arial" charset="0"/>
              <a:buChar char="•"/>
            </a:pPr>
            <a:r>
              <a:rPr lang="en-US" dirty="0" smtClean="0">
                <a:latin typeface="Times New Roman" charset="0"/>
                <a:cs typeface="Times New Roman" charset="0"/>
              </a:rPr>
              <a:t>Conservation of Energy &amp; Momentum</a:t>
            </a:r>
          </a:p>
          <a:p>
            <a:pPr>
              <a:buFont typeface="Arial" charset="0"/>
              <a:buChar char="•"/>
            </a:pPr>
            <a:r>
              <a:rPr lang="en-US" dirty="0" smtClean="0">
                <a:latin typeface="Times New Roman" charset="0"/>
                <a:cs typeface="Times New Roman" charset="0"/>
              </a:rPr>
              <a:t>Heat &amp; Thermodynamics</a:t>
            </a:r>
          </a:p>
          <a:p>
            <a:pPr>
              <a:buFont typeface="Arial" charset="0"/>
              <a:buChar char="•"/>
            </a:pPr>
            <a:r>
              <a:rPr lang="en-US" dirty="0" smtClean="0">
                <a:latin typeface="Times New Roman" charset="0"/>
                <a:cs typeface="Times New Roman" charset="0"/>
              </a:rPr>
              <a:t>Waves</a:t>
            </a:r>
          </a:p>
          <a:p>
            <a:pPr>
              <a:buFont typeface="Arial" charset="0"/>
              <a:buChar char="•"/>
            </a:pPr>
            <a:r>
              <a:rPr lang="en-US" dirty="0" smtClean="0">
                <a:latin typeface="Times New Roman" charset="0"/>
                <a:cs typeface="Times New Roman" charset="0"/>
              </a:rPr>
              <a:t>Electric and Magnetic Phenomena</a:t>
            </a:r>
            <a:endParaRPr lang="en-US" dirty="0">
              <a:latin typeface="Times New Roman" charset="0"/>
              <a:cs typeface="Times New Roman" charset="0"/>
            </a:endParaRPr>
          </a:p>
        </p:txBody>
      </p:sp>
      <p:sp>
        <p:nvSpPr>
          <p:cNvPr id="8" name="Rectangle 82"/>
          <p:cNvSpPr>
            <a:spLocks noChangeArrowheads="1"/>
          </p:cNvSpPr>
          <p:nvPr/>
        </p:nvSpPr>
        <p:spPr bwMode="auto">
          <a:xfrm>
            <a:off x="13335000" y="24361775"/>
            <a:ext cx="8991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500" b="1" i="1" u="sng" dirty="0">
                <a:latin typeface="Times New Roman" charset="0"/>
                <a:cs typeface="Times New Roman" charset="0"/>
              </a:rPr>
              <a:t>Integrative Labs Under Development</a:t>
            </a:r>
          </a:p>
        </p:txBody>
      </p:sp>
      <p:sp>
        <p:nvSpPr>
          <p:cNvPr id="9" name="Rectangle 2061"/>
          <p:cNvSpPr>
            <a:spLocks noChangeArrowheads="1"/>
          </p:cNvSpPr>
          <p:nvPr/>
        </p:nvSpPr>
        <p:spPr bwMode="auto">
          <a:xfrm>
            <a:off x="14173200" y="24993600"/>
            <a:ext cx="6934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buFont typeface="Arial" charset="0"/>
              <a:buChar char="•"/>
            </a:pPr>
            <a:r>
              <a:rPr lang="en-US" sz="3000" dirty="0">
                <a:latin typeface="Times New Roman" charset="0"/>
                <a:cs typeface="Times New Roman" charset="0"/>
              </a:rPr>
              <a:t>Design Thinking</a:t>
            </a:r>
          </a:p>
          <a:p>
            <a:pPr marL="457200" indent="-457200" algn="ctr">
              <a:buFont typeface="Arial" charset="0"/>
              <a:buChar char="•"/>
            </a:pPr>
            <a:r>
              <a:rPr lang="en-US" sz="3000" dirty="0">
                <a:latin typeface="Times New Roman" charset="0"/>
                <a:cs typeface="Times New Roman" charset="0"/>
              </a:rPr>
              <a:t>Rube Goldberg Simple Machines</a:t>
            </a:r>
          </a:p>
          <a:p>
            <a:pPr marL="457200" indent="-457200" algn="ctr">
              <a:buFont typeface="Arial" charset="0"/>
              <a:buChar char="•"/>
            </a:pPr>
            <a:r>
              <a:rPr lang="en-US" sz="3000" dirty="0">
                <a:latin typeface="Times New Roman" charset="0"/>
                <a:cs typeface="Times New Roman" charset="0"/>
              </a:rPr>
              <a:t>Disease Transmission &amp; Immunology</a:t>
            </a:r>
          </a:p>
          <a:p>
            <a:pPr marL="457200" indent="-457200" algn="ctr">
              <a:buFont typeface="Arial" charset="0"/>
              <a:buChar char="•"/>
            </a:pPr>
            <a:r>
              <a:rPr lang="en-US" sz="3000" dirty="0">
                <a:latin typeface="Times New Roman" charset="0"/>
                <a:cs typeface="Times New Roman" charset="0"/>
              </a:rPr>
              <a:t>Earth Sciences</a:t>
            </a:r>
          </a:p>
        </p:txBody>
      </p:sp>
      <p:sp>
        <p:nvSpPr>
          <p:cNvPr id="10" name="Rectangle 9"/>
          <p:cNvSpPr>
            <a:spLocks noChangeArrowheads="1"/>
          </p:cNvSpPr>
          <p:nvPr/>
        </p:nvSpPr>
        <p:spPr bwMode="auto">
          <a:xfrm>
            <a:off x="7027333" y="2567257"/>
            <a:ext cx="20574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1pPr>
            <a:lvl2pPr marL="2036763" indent="-1579563"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2pPr>
            <a:lvl3pPr marL="4075113" indent="-3160713"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3pPr>
            <a:lvl4pPr marL="6111875" indent="-4740275"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4pPr>
            <a:lvl5pPr marL="8150225" indent="-6321425"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80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80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80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8000" kern="1200">
                <a:solidFill>
                  <a:schemeClr val="tx1"/>
                </a:solidFill>
                <a:latin typeface="Calibri" charset="0"/>
                <a:ea typeface="ＭＳ Ｐゴシック" charset="0"/>
                <a:cs typeface="ＭＳ Ｐゴシック" charset="0"/>
              </a:defRPr>
            </a:lvl9pPr>
          </a:lstStyle>
          <a:p>
            <a:pPr algn="ctr"/>
            <a:r>
              <a:rPr lang="en-US" sz="2400" b="1" i="1" u="sng" dirty="0">
                <a:latin typeface="Times New Roman" charset="0"/>
                <a:cs typeface="Times New Roman" charset="0"/>
              </a:rPr>
              <a:t>Integrative Labs Under Development</a:t>
            </a:r>
          </a:p>
        </p:txBody>
      </p:sp>
      <p:sp>
        <p:nvSpPr>
          <p:cNvPr id="11" name="Rectangle 10"/>
          <p:cNvSpPr>
            <a:spLocks noChangeArrowheads="1"/>
          </p:cNvSpPr>
          <p:nvPr/>
        </p:nvSpPr>
        <p:spPr bwMode="auto">
          <a:xfrm>
            <a:off x="7010401" y="3767585"/>
            <a:ext cx="2133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1pPr>
            <a:lvl2pPr marL="2036763" indent="-1579563"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2pPr>
            <a:lvl3pPr marL="4075113" indent="-3160713"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3pPr>
            <a:lvl4pPr marL="6111875" indent="-4740275"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4pPr>
            <a:lvl5pPr marL="8150225" indent="-6321425" algn="l" defTabSz="4075113" rtl="0" fontAlgn="base">
              <a:spcBef>
                <a:spcPct val="0"/>
              </a:spcBef>
              <a:spcAft>
                <a:spcPct val="0"/>
              </a:spcAft>
              <a:defRPr sz="80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80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80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80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8000" kern="1200">
                <a:solidFill>
                  <a:schemeClr val="tx1"/>
                </a:solidFill>
                <a:latin typeface="Calibri" charset="0"/>
                <a:ea typeface="ＭＳ Ｐゴシック" charset="0"/>
                <a:cs typeface="ＭＳ Ｐゴシック" charset="0"/>
              </a:defRPr>
            </a:lvl9pPr>
          </a:lstStyle>
          <a:p>
            <a:pPr marL="457200" indent="-457200">
              <a:buFont typeface="Arial" charset="0"/>
              <a:buChar char="•"/>
            </a:pPr>
            <a:r>
              <a:rPr lang="en-US" sz="1800" dirty="0">
                <a:latin typeface="Times New Roman" charset="0"/>
                <a:cs typeface="Times New Roman" charset="0"/>
              </a:rPr>
              <a:t>Design Thinking</a:t>
            </a:r>
          </a:p>
          <a:p>
            <a:pPr marL="457200" indent="-457200">
              <a:buFont typeface="Arial" charset="0"/>
              <a:buChar char="•"/>
            </a:pPr>
            <a:r>
              <a:rPr lang="en-US" sz="1800" dirty="0">
                <a:latin typeface="Times New Roman" charset="0"/>
                <a:cs typeface="Times New Roman" charset="0"/>
              </a:rPr>
              <a:t>Rube Goldberg Simple Machines</a:t>
            </a:r>
          </a:p>
          <a:p>
            <a:pPr marL="457200" indent="-457200">
              <a:buFont typeface="Arial" charset="0"/>
              <a:buChar char="•"/>
            </a:pPr>
            <a:r>
              <a:rPr lang="en-US" sz="1800" dirty="0">
                <a:latin typeface="Times New Roman" charset="0"/>
                <a:cs typeface="Times New Roman" charset="0"/>
              </a:rPr>
              <a:t>Disease Transmission &amp; Immunology</a:t>
            </a:r>
          </a:p>
          <a:p>
            <a:pPr marL="457200" indent="-457200">
              <a:buFont typeface="Arial" charset="0"/>
              <a:buChar char="•"/>
            </a:pPr>
            <a:r>
              <a:rPr lang="en-US" sz="1800" dirty="0">
                <a:latin typeface="Times New Roman" charset="0"/>
                <a:cs typeface="Times New Roman" charset="0"/>
              </a:rPr>
              <a:t>Earth Sciences</a:t>
            </a:r>
          </a:p>
        </p:txBody>
      </p:sp>
    </p:spTree>
    <p:extLst>
      <p:ext uri="{BB962C8B-B14F-4D97-AF65-F5344CB8AC3E}">
        <p14:creationId xmlns:p14="http://schemas.microsoft.com/office/powerpoint/2010/main" val="3985527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857</Words>
  <Application>Microsoft Macintosh PowerPoint</Application>
  <PresentationFormat>On-screen Show (4:3)</PresentationFormat>
  <Paragraphs>128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Laboratory Activities for Broadened Scientific Inquiry (LABScI) Teaching Science Labs to Patients in Pediatric Hospital Schools </vt:lpstr>
      <vt:lpstr>Why teach science labs?</vt:lpstr>
      <vt:lpstr>PowerPoint Presentation</vt:lpstr>
      <vt:lpstr>Hospital Challenges</vt:lpstr>
      <vt:lpstr>Patient Restrictions</vt:lpstr>
      <vt:lpstr>Restrictions on Laboratory Materials</vt:lpstr>
      <vt:lpstr>Educational Barriers</vt:lpstr>
      <vt:lpstr>WWW.LABSCI.STANFORD.EDU</vt:lpstr>
      <vt:lpstr>Content Covered</vt:lpstr>
      <vt:lpstr>Long-Term Program Goals</vt:lpstr>
      <vt:lpstr>Who wants to build some rollercoasters?</vt:lpstr>
      <vt:lpstr>Some Participating Hospitals &amp; Programs</vt:lpstr>
      <vt:lpstr>Acknowledgments</vt:lpstr>
      <vt:lpstr>Thanks for listening!</vt:lpstr>
      <vt:lpstr>Questions? Ideas? Interested in using LABScI content?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Dalal</dc:creator>
  <cp:lastModifiedBy>Nicole Dalal</cp:lastModifiedBy>
  <cp:revision>52</cp:revision>
  <cp:lastPrinted>2015-09-19T07:58:38Z</cp:lastPrinted>
  <dcterms:created xsi:type="dcterms:W3CDTF">2015-09-19T05:47:22Z</dcterms:created>
  <dcterms:modified xsi:type="dcterms:W3CDTF">2015-09-19T08:14:53Z</dcterms:modified>
</cp:coreProperties>
</file>