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00" r:id="rId4"/>
    <p:sldMasterId id="2147483712" r:id="rId5"/>
    <p:sldMasterId id="2147483736" r:id="rId6"/>
    <p:sldMasterId id="2147483748" r:id="rId7"/>
  </p:sldMasterIdLst>
  <p:notesMasterIdLst>
    <p:notesMasterId r:id="rId40"/>
  </p:notesMasterIdLst>
  <p:handoutMasterIdLst>
    <p:handoutMasterId r:id="rId41"/>
  </p:handoutMasterIdLst>
  <p:sldIdLst>
    <p:sldId id="344" r:id="rId8"/>
    <p:sldId id="336" r:id="rId9"/>
    <p:sldId id="346" r:id="rId10"/>
    <p:sldId id="389" r:id="rId11"/>
    <p:sldId id="408" r:id="rId12"/>
    <p:sldId id="394" r:id="rId13"/>
    <p:sldId id="395" r:id="rId14"/>
    <p:sldId id="393" r:id="rId15"/>
    <p:sldId id="396" r:id="rId16"/>
    <p:sldId id="370" r:id="rId17"/>
    <p:sldId id="409" r:id="rId18"/>
    <p:sldId id="397" r:id="rId19"/>
    <p:sldId id="398" r:id="rId20"/>
    <p:sldId id="399" r:id="rId21"/>
    <p:sldId id="413" r:id="rId22"/>
    <p:sldId id="401" r:id="rId23"/>
    <p:sldId id="390" r:id="rId24"/>
    <p:sldId id="402" r:id="rId25"/>
    <p:sldId id="403" r:id="rId26"/>
    <p:sldId id="410" r:id="rId27"/>
    <p:sldId id="406" r:id="rId28"/>
    <p:sldId id="411" r:id="rId29"/>
    <p:sldId id="412" r:id="rId30"/>
    <p:sldId id="382" r:id="rId31"/>
    <p:sldId id="391" r:id="rId32"/>
    <p:sldId id="299" r:id="rId33"/>
    <p:sldId id="342" r:id="rId34"/>
    <p:sldId id="300" r:id="rId35"/>
    <p:sldId id="357" r:id="rId36"/>
    <p:sldId id="358" r:id="rId37"/>
    <p:sldId id="377" r:id="rId38"/>
    <p:sldId id="356" r:id="rId39"/>
  </p:sldIdLst>
  <p:sldSz cx="9144000" cy="6858000" type="screen4x3"/>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5AE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0586" autoAdjust="0"/>
  </p:normalViewPr>
  <p:slideViewPr>
    <p:cSldViewPr>
      <p:cViewPr>
        <p:scale>
          <a:sx n="50" d="100"/>
          <a:sy n="50" d="100"/>
        </p:scale>
        <p:origin x="-1980" y="-450"/>
      </p:cViewPr>
      <p:guideLst>
        <p:guide orient="horz" pos="2160"/>
        <p:guide pos="2880"/>
      </p:guideLst>
    </p:cSldViewPr>
  </p:slideViewPr>
  <p:notesTextViewPr>
    <p:cViewPr>
      <p:scale>
        <a:sx n="75" d="100"/>
        <a:sy n="75"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85466" cy="501498"/>
          </a:xfrm>
          <a:prstGeom prst="rect">
            <a:avLst/>
          </a:prstGeom>
        </p:spPr>
        <p:txBody>
          <a:bodyPr vert="horz" lIns="93132" tIns="46566" rIns="93132" bIns="46566" rtlCol="0"/>
          <a:lstStyle>
            <a:lvl1pPr algn="l">
              <a:defRPr sz="1200"/>
            </a:lvl1pPr>
          </a:lstStyle>
          <a:p>
            <a:endParaRPr lang="nl-NL"/>
          </a:p>
        </p:txBody>
      </p:sp>
      <p:sp>
        <p:nvSpPr>
          <p:cNvPr id="3" name="Tijdelijke aanduiding voor datum 2"/>
          <p:cNvSpPr>
            <a:spLocks noGrp="1"/>
          </p:cNvSpPr>
          <p:nvPr>
            <p:ph type="dt" sz="quarter" idx="1"/>
          </p:nvPr>
        </p:nvSpPr>
        <p:spPr>
          <a:xfrm>
            <a:off x="3901074" y="1"/>
            <a:ext cx="2985465" cy="501498"/>
          </a:xfrm>
          <a:prstGeom prst="rect">
            <a:avLst/>
          </a:prstGeom>
        </p:spPr>
        <p:txBody>
          <a:bodyPr vert="horz" lIns="93132" tIns="46566" rIns="93132" bIns="46566" rtlCol="0"/>
          <a:lstStyle>
            <a:lvl1pPr algn="r">
              <a:defRPr sz="1200"/>
            </a:lvl1pPr>
          </a:lstStyle>
          <a:p>
            <a:fld id="{079207BB-385B-47A2-8F64-8FBD818C0516}" type="datetimeFigureOut">
              <a:rPr lang="nl-NL" smtClean="0"/>
              <a:t>19-9-2015</a:t>
            </a:fld>
            <a:endParaRPr lang="nl-NL"/>
          </a:p>
        </p:txBody>
      </p:sp>
      <p:sp>
        <p:nvSpPr>
          <p:cNvPr id="4" name="Tijdelijke aanduiding voor voettekst 3"/>
          <p:cNvSpPr>
            <a:spLocks noGrp="1"/>
          </p:cNvSpPr>
          <p:nvPr>
            <p:ph type="ftr" sz="quarter" idx="2"/>
          </p:nvPr>
        </p:nvSpPr>
        <p:spPr>
          <a:xfrm>
            <a:off x="1" y="9518778"/>
            <a:ext cx="2985466" cy="501497"/>
          </a:xfrm>
          <a:prstGeom prst="rect">
            <a:avLst/>
          </a:prstGeom>
        </p:spPr>
        <p:txBody>
          <a:bodyPr vert="horz" lIns="93132" tIns="46566" rIns="93132" bIns="4656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01074" y="9518778"/>
            <a:ext cx="2985465" cy="501497"/>
          </a:xfrm>
          <a:prstGeom prst="rect">
            <a:avLst/>
          </a:prstGeom>
        </p:spPr>
        <p:txBody>
          <a:bodyPr vert="horz" lIns="93132" tIns="46566" rIns="93132" bIns="46566" rtlCol="0" anchor="b"/>
          <a:lstStyle>
            <a:lvl1pPr algn="r">
              <a:defRPr sz="1200"/>
            </a:lvl1pPr>
          </a:lstStyle>
          <a:p>
            <a:fld id="{3E5DFDCD-5025-425F-8C71-46591493FD0D}" type="slidenum">
              <a:rPr lang="nl-NL" smtClean="0"/>
              <a:t>‹nr.›</a:t>
            </a:fld>
            <a:endParaRPr lang="nl-NL"/>
          </a:p>
        </p:txBody>
      </p:sp>
    </p:spTree>
    <p:extLst>
      <p:ext uri="{BB962C8B-B14F-4D97-AF65-F5344CB8AC3E}">
        <p14:creationId xmlns:p14="http://schemas.microsoft.com/office/powerpoint/2010/main" val="3906531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4871" cy="501095"/>
          </a:xfrm>
          <a:prstGeom prst="rect">
            <a:avLst/>
          </a:prstGeom>
        </p:spPr>
        <p:txBody>
          <a:bodyPr vert="horz" lIns="93132" tIns="46566" rIns="93132" bIns="46566" rtlCol="0"/>
          <a:lstStyle>
            <a:lvl1pPr algn="l">
              <a:defRPr sz="1200"/>
            </a:lvl1pPr>
          </a:lstStyle>
          <a:p>
            <a:endParaRPr lang="nl-NL"/>
          </a:p>
        </p:txBody>
      </p:sp>
      <p:sp>
        <p:nvSpPr>
          <p:cNvPr id="3" name="Tijdelijke aanduiding voor datum 2"/>
          <p:cNvSpPr>
            <a:spLocks noGrp="1"/>
          </p:cNvSpPr>
          <p:nvPr>
            <p:ph type="dt" idx="1"/>
          </p:nvPr>
        </p:nvSpPr>
        <p:spPr>
          <a:xfrm>
            <a:off x="3901698" y="0"/>
            <a:ext cx="2984871" cy="501095"/>
          </a:xfrm>
          <a:prstGeom prst="rect">
            <a:avLst/>
          </a:prstGeom>
        </p:spPr>
        <p:txBody>
          <a:bodyPr vert="horz" lIns="93132" tIns="46566" rIns="93132" bIns="46566" rtlCol="0"/>
          <a:lstStyle>
            <a:lvl1pPr algn="r">
              <a:defRPr sz="1200"/>
            </a:lvl1pPr>
          </a:lstStyle>
          <a:p>
            <a:fld id="{CC54361A-09D2-4236-8B7C-494AB67F34D0}" type="datetimeFigureOut">
              <a:rPr lang="nl-NL" smtClean="0"/>
              <a:t>19-9-2015</a:t>
            </a:fld>
            <a:endParaRPr lang="nl-NL"/>
          </a:p>
        </p:txBody>
      </p:sp>
      <p:sp>
        <p:nvSpPr>
          <p:cNvPr id="4" name="Tijdelijke aanduiding voor dia-afbeelding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32" tIns="46566" rIns="93132" bIns="46566" rtlCol="0" anchor="ctr"/>
          <a:lstStyle/>
          <a:p>
            <a:endParaRPr lang="nl-NL"/>
          </a:p>
        </p:txBody>
      </p:sp>
      <p:sp>
        <p:nvSpPr>
          <p:cNvPr id="5" name="Tijdelijke aanduiding voor notities 4"/>
          <p:cNvSpPr>
            <a:spLocks noGrp="1"/>
          </p:cNvSpPr>
          <p:nvPr>
            <p:ph type="body" sz="quarter" idx="3"/>
          </p:nvPr>
        </p:nvSpPr>
        <p:spPr>
          <a:xfrm>
            <a:off x="688817" y="4760398"/>
            <a:ext cx="5510530" cy="4509850"/>
          </a:xfrm>
          <a:prstGeom prst="rect">
            <a:avLst/>
          </a:prstGeom>
        </p:spPr>
        <p:txBody>
          <a:bodyPr vert="horz" lIns="93132" tIns="46566" rIns="93132" bIns="46566"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519054"/>
            <a:ext cx="2984871" cy="501095"/>
          </a:xfrm>
          <a:prstGeom prst="rect">
            <a:avLst/>
          </a:prstGeom>
        </p:spPr>
        <p:txBody>
          <a:bodyPr vert="horz" lIns="93132" tIns="46566" rIns="93132" bIns="4656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1698" y="9519054"/>
            <a:ext cx="2984871" cy="501095"/>
          </a:xfrm>
          <a:prstGeom prst="rect">
            <a:avLst/>
          </a:prstGeom>
        </p:spPr>
        <p:txBody>
          <a:bodyPr vert="horz" lIns="93132" tIns="46566" rIns="93132" bIns="46566" rtlCol="0" anchor="b"/>
          <a:lstStyle>
            <a:lvl1pPr algn="r">
              <a:defRPr sz="1200"/>
            </a:lvl1pPr>
          </a:lstStyle>
          <a:p>
            <a:fld id="{D986B7FB-314A-450D-A496-66A0EC58FBC8}" type="slidenum">
              <a:rPr lang="nl-NL" smtClean="0"/>
              <a:t>‹nr.›</a:t>
            </a:fld>
            <a:endParaRPr lang="nl-NL"/>
          </a:p>
        </p:txBody>
      </p:sp>
    </p:spTree>
    <p:extLst>
      <p:ext uri="{BB962C8B-B14F-4D97-AF65-F5344CB8AC3E}">
        <p14:creationId xmlns:p14="http://schemas.microsoft.com/office/powerpoint/2010/main" val="320030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8213" y="750888"/>
            <a:ext cx="5011737" cy="3759200"/>
          </a:xfrm>
        </p:spPr>
      </p:sp>
      <p:sp>
        <p:nvSpPr>
          <p:cNvPr id="3" name="Tijdelijke aanduiding voor notities 2"/>
          <p:cNvSpPr>
            <a:spLocks noGrp="1"/>
          </p:cNvSpPr>
          <p:nvPr>
            <p:ph type="body" idx="1"/>
          </p:nvPr>
        </p:nvSpPr>
        <p:spPr/>
        <p:txBody>
          <a:bodyPr/>
          <a:lstStyle/>
          <a:p>
            <a:r>
              <a:rPr lang="en-US" dirty="0" smtClean="0"/>
              <a:t>Gaston Remmers, Inspire2Live, Netherlands</a:t>
            </a:r>
            <a:endParaRPr lang="nl-NL" dirty="0"/>
          </a:p>
        </p:txBody>
      </p:sp>
      <p:sp>
        <p:nvSpPr>
          <p:cNvPr id="4" name="Tijdelijke aanduiding voor dianummer 3"/>
          <p:cNvSpPr>
            <a:spLocks noGrp="1"/>
          </p:cNvSpPr>
          <p:nvPr>
            <p:ph type="sldNum" sz="quarter" idx="10"/>
          </p:nvPr>
        </p:nvSpPr>
        <p:spPr/>
        <p:txBody>
          <a:bodyPr/>
          <a:lstStyle/>
          <a:p>
            <a:fld id="{D986B7FB-314A-450D-A496-66A0EC58FBC8}"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131054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8213" y="750888"/>
            <a:ext cx="5011737" cy="37592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B7FB-314A-450D-A496-66A0EC58FBC8}"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128447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8213" y="750888"/>
            <a:ext cx="5011737" cy="3759200"/>
          </a:xfrm>
        </p:spPr>
      </p:sp>
      <p:sp>
        <p:nvSpPr>
          <p:cNvPr id="3" name="Tijdelijke aanduiding voor notities 2"/>
          <p:cNvSpPr>
            <a:spLocks noGrp="1"/>
          </p:cNvSpPr>
          <p:nvPr>
            <p:ph type="body" idx="1"/>
          </p:nvPr>
        </p:nvSpPr>
        <p:spPr/>
        <p:txBody>
          <a:bodyPr/>
          <a:lstStyle/>
          <a:p>
            <a:r>
              <a:rPr lang="en-US" dirty="0" err="1" smtClean="0"/>
              <a:t>Laten</a:t>
            </a:r>
            <a:r>
              <a:rPr lang="en-US" dirty="0" smtClean="0"/>
              <a:t> we </a:t>
            </a:r>
            <a:r>
              <a:rPr lang="en-US" dirty="0" err="1" smtClean="0"/>
              <a:t>weer</a:t>
            </a:r>
            <a:r>
              <a:rPr lang="en-US" dirty="0" smtClean="0"/>
              <a:t> </a:t>
            </a:r>
            <a:r>
              <a:rPr lang="en-US" dirty="0" err="1" smtClean="0"/>
              <a:t>luisteren</a:t>
            </a:r>
            <a:r>
              <a:rPr lang="en-US" dirty="0" smtClean="0"/>
              <a:t> </a:t>
            </a:r>
            <a:r>
              <a:rPr lang="en-US" dirty="0" err="1" smtClean="0"/>
              <a:t>naar</a:t>
            </a:r>
            <a:r>
              <a:rPr lang="en-US" dirty="0" smtClean="0"/>
              <a:t> </a:t>
            </a:r>
            <a:r>
              <a:rPr lang="en-US" dirty="0" err="1" smtClean="0"/>
              <a:t>onze</a:t>
            </a:r>
            <a:r>
              <a:rPr lang="en-US" dirty="0" smtClean="0"/>
              <a:t> </a:t>
            </a:r>
            <a:r>
              <a:rPr lang="en-US" dirty="0" err="1" smtClean="0"/>
              <a:t>biologie</a:t>
            </a:r>
            <a:r>
              <a:rPr lang="en-US" dirty="0" smtClean="0"/>
              <a:t>. DNA is </a:t>
            </a:r>
            <a:r>
              <a:rPr lang="en-US" dirty="0" err="1" smtClean="0"/>
              <a:t>daar</a:t>
            </a:r>
            <a:r>
              <a:rPr lang="en-US" dirty="0" smtClean="0"/>
              <a:t> </a:t>
            </a:r>
            <a:r>
              <a:rPr lang="en-US" dirty="0" err="1" smtClean="0"/>
              <a:t>een</a:t>
            </a:r>
            <a:r>
              <a:rPr lang="en-US" dirty="0" smtClean="0"/>
              <a:t> </a:t>
            </a:r>
            <a:r>
              <a:rPr lang="en-US" dirty="0" err="1" smtClean="0"/>
              <a:t>belangrijke</a:t>
            </a:r>
            <a:r>
              <a:rPr lang="en-US" dirty="0" smtClean="0"/>
              <a:t> </a:t>
            </a:r>
            <a:r>
              <a:rPr lang="en-US" dirty="0" err="1" smtClean="0"/>
              <a:t>bron</a:t>
            </a:r>
            <a:r>
              <a:rPr lang="en-US" dirty="0" smtClean="0"/>
              <a:t> van – maar </a:t>
            </a:r>
            <a:r>
              <a:rPr lang="en-US" dirty="0" err="1" smtClean="0"/>
              <a:t>niet</a:t>
            </a:r>
            <a:r>
              <a:rPr lang="en-US" dirty="0" smtClean="0"/>
              <a:t> de </a:t>
            </a:r>
            <a:r>
              <a:rPr lang="en-US" dirty="0" err="1" smtClean="0"/>
              <a:t>enige</a:t>
            </a:r>
            <a:endParaRPr lang="nl-NL" dirty="0"/>
          </a:p>
        </p:txBody>
      </p:sp>
      <p:sp>
        <p:nvSpPr>
          <p:cNvPr id="4" name="Tijdelijke aanduiding voor dianummer 3"/>
          <p:cNvSpPr>
            <a:spLocks noGrp="1"/>
          </p:cNvSpPr>
          <p:nvPr>
            <p:ph type="sldNum" sz="quarter" idx="10"/>
          </p:nvPr>
        </p:nvSpPr>
        <p:spPr/>
        <p:txBody>
          <a:bodyPr/>
          <a:lstStyle/>
          <a:p>
            <a:fld id="{D986B7FB-314A-450D-A496-66A0EC58FBC8}"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128447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err="1" smtClean="0"/>
              <a:t>Stadslanbouw</a:t>
            </a:r>
            <a:r>
              <a:rPr lang="en-US" altLang="nl-NL" baseline="0" dirty="0" smtClean="0"/>
              <a:t> </a:t>
            </a:r>
            <a:r>
              <a:rPr lang="en-US" altLang="nl-NL" baseline="0" dirty="0" err="1" smtClean="0"/>
              <a:t>enz</a:t>
            </a:r>
            <a:endParaRPr lang="nl-NL" altLang="nl-NL" dirty="0" smtClean="0"/>
          </a:p>
        </p:txBody>
      </p:sp>
      <p:sp>
        <p:nvSpPr>
          <p:cNvPr id="38916"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B80DA24-77E0-4509-A4BE-5306EDDE41D6}" type="slidenum">
              <a:rPr lang="en-GB" altLang="nl-NL" smtClean="0"/>
              <a:pPr/>
              <a:t>30</a:t>
            </a:fld>
            <a:endParaRPr lang="en-GB"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8916"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B80DA24-77E0-4509-A4BE-5306EDDE41D6}" type="slidenum">
              <a:rPr lang="en-GB" altLang="nl-NL" smtClean="0"/>
              <a:pPr/>
              <a:t>2</a:t>
            </a:fld>
            <a:endParaRPr lang="en-GB" alt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7892"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0AF708A-01A5-44D2-A1D9-17337A2AF0AE}" type="slidenum">
              <a:rPr lang="en-GB" altLang="nl-NL" smtClean="0"/>
              <a:pPr/>
              <a:t>3</a:t>
            </a:fld>
            <a:endParaRPr lang="en-GB" alt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7892"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0AF708A-01A5-44D2-A1D9-17337A2AF0AE}" type="slidenum">
              <a:rPr lang="en-GB" altLang="nl-NL" smtClean="0"/>
              <a:pPr/>
              <a:t>4</a:t>
            </a:fld>
            <a:endParaRPr lang="en-GB"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7892"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0AF708A-01A5-44D2-A1D9-17337A2AF0AE}" type="slidenum">
              <a:rPr lang="en-GB" altLang="nl-NL" smtClean="0"/>
              <a:pPr/>
              <a:t>7</a:t>
            </a:fld>
            <a:endParaRPr lang="en-GB"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8213" y="750888"/>
            <a:ext cx="5011737" cy="37592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B7FB-314A-450D-A496-66A0EC58FBC8}"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28447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8916"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B80DA24-77E0-4509-A4BE-5306EDDE41D6}" type="slidenum">
              <a:rPr lang="en-GB" altLang="nl-NL" smtClean="0"/>
              <a:pPr/>
              <a:t>21</a:t>
            </a:fld>
            <a:endParaRPr lang="en-GB"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ln/>
        </p:spPr>
      </p:sp>
      <p:sp>
        <p:nvSpPr>
          <p:cNvPr id="38915" name="Tijdelijke aanduiding voor notiti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8916" name="Tijdelijke aanduiding voor dia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kumimoji="1">
                <a:solidFill>
                  <a:srgbClr val="000000"/>
                </a:solidFill>
                <a:latin typeface="Comic Sans MS" pitchFamily="66" charset="0"/>
              </a:defRPr>
            </a:lvl1pPr>
            <a:lvl2pPr marL="756695" indent="-291036">
              <a:defRPr kumimoji="1">
                <a:solidFill>
                  <a:srgbClr val="000000"/>
                </a:solidFill>
                <a:latin typeface="Comic Sans MS" pitchFamily="66" charset="0"/>
              </a:defRPr>
            </a:lvl2pPr>
            <a:lvl3pPr marL="1164146" indent="-232829">
              <a:defRPr kumimoji="1">
                <a:solidFill>
                  <a:srgbClr val="000000"/>
                </a:solidFill>
                <a:latin typeface="Comic Sans MS" pitchFamily="66" charset="0"/>
              </a:defRPr>
            </a:lvl3pPr>
            <a:lvl4pPr marL="1629804" indent="-232829">
              <a:defRPr kumimoji="1">
                <a:solidFill>
                  <a:srgbClr val="000000"/>
                </a:solidFill>
                <a:latin typeface="Comic Sans MS" pitchFamily="66" charset="0"/>
              </a:defRPr>
            </a:lvl4pPr>
            <a:lvl5pPr marL="2095462" indent="-232829">
              <a:defRPr kumimoji="1">
                <a:solidFill>
                  <a:srgbClr val="000000"/>
                </a:solidFill>
                <a:latin typeface="Comic Sans MS" pitchFamily="66" charset="0"/>
              </a:defRPr>
            </a:lvl5pPr>
            <a:lvl6pPr marL="2561120" indent="-232829" algn="ctr" eaLnBrk="0" fontAlgn="base" hangingPunct="0">
              <a:spcBef>
                <a:spcPct val="0"/>
              </a:spcBef>
              <a:spcAft>
                <a:spcPct val="0"/>
              </a:spcAft>
              <a:defRPr kumimoji="1">
                <a:solidFill>
                  <a:srgbClr val="000000"/>
                </a:solidFill>
                <a:latin typeface="Comic Sans MS" pitchFamily="66" charset="0"/>
              </a:defRPr>
            </a:lvl6pPr>
            <a:lvl7pPr marL="3026778" indent="-232829" algn="ctr" eaLnBrk="0" fontAlgn="base" hangingPunct="0">
              <a:spcBef>
                <a:spcPct val="0"/>
              </a:spcBef>
              <a:spcAft>
                <a:spcPct val="0"/>
              </a:spcAft>
              <a:defRPr kumimoji="1">
                <a:solidFill>
                  <a:srgbClr val="000000"/>
                </a:solidFill>
                <a:latin typeface="Comic Sans MS" pitchFamily="66" charset="0"/>
              </a:defRPr>
            </a:lvl7pPr>
            <a:lvl8pPr marL="3492437" indent="-232829" algn="ctr" eaLnBrk="0" fontAlgn="base" hangingPunct="0">
              <a:spcBef>
                <a:spcPct val="0"/>
              </a:spcBef>
              <a:spcAft>
                <a:spcPct val="0"/>
              </a:spcAft>
              <a:defRPr kumimoji="1">
                <a:solidFill>
                  <a:srgbClr val="000000"/>
                </a:solidFill>
                <a:latin typeface="Comic Sans MS" pitchFamily="66" charset="0"/>
              </a:defRPr>
            </a:lvl8pPr>
            <a:lvl9pPr marL="3958095" indent="-232829" algn="ctr" eaLnBrk="0" fontAlgn="base" hangingPunct="0">
              <a:spcBef>
                <a:spcPct val="0"/>
              </a:spcBef>
              <a:spcAft>
                <a:spcPct val="0"/>
              </a:spcAft>
              <a:defRPr kumimoji="1">
                <a:solidFill>
                  <a:srgbClr val="000000"/>
                </a:solidFill>
                <a:latin typeface="Comic Sans MS" pitchFamily="66" charset="0"/>
              </a:defRPr>
            </a:lvl9pPr>
          </a:lstStyle>
          <a:p>
            <a:fld id="{4B80DA24-77E0-4509-A4BE-5306EDDE41D6}" type="slidenum">
              <a:rPr lang="en-GB" altLang="nl-NL" smtClean="0"/>
              <a:pPr/>
              <a:t>25</a:t>
            </a:fld>
            <a:endParaRPr lang="en-GB"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8213" y="750888"/>
            <a:ext cx="5011737" cy="37592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986B7FB-314A-450D-A496-66A0EC58FBC8}"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128447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284896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392972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203971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tangle 10"/>
          <p:cNvSpPr/>
          <p:nvPr userDrawn="1"/>
        </p:nvSpPr>
        <p:spPr>
          <a:xfrm>
            <a:off x="3779838" y="0"/>
            <a:ext cx="1728787"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5" name="Afbeelding 9" descr="971-080025[volg-Boven]"/>
          <p:cNvPicPr>
            <a:picLocks noChangeAspect="1"/>
          </p:cNvPicPr>
          <p:nvPr userDrawn="1"/>
        </p:nvPicPr>
        <p:blipFill>
          <a:blip r:embed="rId2">
            <a:extLst>
              <a:ext uri="{28A0092B-C50C-407E-A947-70E740481C1C}">
                <a14:useLocalDpi xmlns:a14="http://schemas.microsoft.com/office/drawing/2010/main" val="0"/>
              </a:ext>
            </a:extLst>
          </a:blip>
          <a:srcRect l="42912" r="42125"/>
          <a:stretch>
            <a:fillRect/>
          </a:stretch>
        </p:blipFill>
        <p:spPr bwMode="auto">
          <a:xfrm>
            <a:off x="7596188" y="115888"/>
            <a:ext cx="1368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5800" y="1628800"/>
            <a:ext cx="7772400" cy="1470025"/>
          </a:xfrm>
        </p:spPr>
        <p:txBody>
          <a:bodyPr/>
          <a:lstStyle>
            <a:lvl1pPr>
              <a:defRPr b="1">
                <a:solidFill>
                  <a:schemeClr val="tx1"/>
                </a:solidFill>
                <a:latin typeface="Arial" pitchFamily="34" charset="0"/>
                <a:cs typeface="Arial" pitchFamily="34" charset="0"/>
              </a:defRPr>
            </a:lvl1pPr>
          </a:lstStyle>
          <a:p>
            <a:r>
              <a:rPr lang="en-US" smtClean="0"/>
              <a:t>Click to edit Master title style</a:t>
            </a:r>
            <a:endParaRPr lang="nl-NL" dirty="0"/>
          </a:p>
        </p:txBody>
      </p:sp>
      <p:sp>
        <p:nvSpPr>
          <p:cNvPr id="3" name="Ondertitel 2"/>
          <p:cNvSpPr>
            <a:spLocks noGrp="1"/>
          </p:cNvSpPr>
          <p:nvPr>
            <p:ph type="subTitle" idx="1"/>
          </p:nvPr>
        </p:nvSpPr>
        <p:spPr>
          <a:xfrm>
            <a:off x="1371600" y="3356992"/>
            <a:ext cx="6400800" cy="1752600"/>
          </a:xfrm>
        </p:spPr>
        <p:txBody>
          <a:bodyPr/>
          <a:lstStyle>
            <a:lvl1pPr marL="0" indent="0" algn="ctr">
              <a:buNone/>
              <a:defRPr>
                <a:solidFill>
                  <a:srgbClr val="EE1D25"/>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6" name="Tijdelijke aanduiding voor datum 9"/>
          <p:cNvSpPr>
            <a:spLocks noGrp="1"/>
          </p:cNvSpPr>
          <p:nvPr>
            <p:ph type="dt" sz="half" idx="10"/>
          </p:nvPr>
        </p:nvSpPr>
        <p:spPr>
          <a:xfrm>
            <a:off x="673100" y="6480175"/>
            <a:ext cx="803275" cy="365125"/>
          </a:xfrm>
        </p:spPr>
        <p:txBody>
          <a:bodyPr/>
          <a:lstStyle>
            <a:lvl1pPr eaLnBrk="0" hangingPunct="0">
              <a:defRPr kumimoji="1" sz="1000">
                <a:solidFill>
                  <a:prstClr val="black">
                    <a:lumMod val="65000"/>
                    <a:lumOff val="35000"/>
                  </a:prstClr>
                </a:solidFill>
                <a:latin typeface="Arial" pitchFamily="34" charset="0"/>
                <a:ea typeface="+mn-ea"/>
                <a:cs typeface="Arial" pitchFamily="34" charset="0"/>
              </a:defRPr>
            </a:lvl1pPr>
          </a:lstStyle>
          <a:p>
            <a:pPr>
              <a:defRPr/>
            </a:pPr>
            <a:endParaRPr lang="nl-NL"/>
          </a:p>
        </p:txBody>
      </p:sp>
      <p:sp>
        <p:nvSpPr>
          <p:cNvPr id="7" name="Tijdelijke aanduiding voor dianummer 11"/>
          <p:cNvSpPr>
            <a:spLocks noGrp="1"/>
          </p:cNvSpPr>
          <p:nvPr>
            <p:ph type="sldNum" sz="quarter" idx="11"/>
          </p:nvPr>
        </p:nvSpPr>
        <p:spPr>
          <a:xfrm>
            <a:off x="7729538" y="6480175"/>
            <a:ext cx="730250" cy="365125"/>
          </a:xfrm>
        </p:spPr>
        <p:txBody>
          <a:bodyPr/>
          <a:lstStyle>
            <a:lvl1pPr eaLnBrk="0" hangingPunct="0">
              <a:defRPr kumimoji="1" sz="1000">
                <a:solidFill>
                  <a:prstClr val="black">
                    <a:lumMod val="65000"/>
                    <a:lumOff val="35000"/>
                  </a:prstClr>
                </a:solidFill>
                <a:latin typeface="Arial" pitchFamily="34" charset="0"/>
                <a:ea typeface="+mn-ea"/>
                <a:cs typeface="Arial" pitchFamily="34" charset="0"/>
              </a:defRPr>
            </a:lvl1pPr>
          </a:lstStyle>
          <a:p>
            <a:pPr>
              <a:defRPr/>
            </a:pPr>
            <a:fld id="{4376800A-E3B1-40B0-BD1C-3A921122D1BB}" type="slidenum">
              <a:rPr lang="nl-NL"/>
              <a:pPr>
                <a:defRPr/>
              </a:pPr>
              <a:t>‹nr.›</a:t>
            </a:fld>
            <a:endParaRPr lang="nl-NL"/>
          </a:p>
        </p:txBody>
      </p:sp>
    </p:spTree>
    <p:extLst>
      <p:ext uri="{BB962C8B-B14F-4D97-AF65-F5344CB8AC3E}">
        <p14:creationId xmlns:p14="http://schemas.microsoft.com/office/powerpoint/2010/main" val="1110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7" descr="971-080025[volg-Boven]"/>
          <p:cNvPicPr>
            <a:picLocks noChangeAspect="1"/>
          </p:cNvPicPr>
          <p:nvPr userDrawn="1"/>
        </p:nvPicPr>
        <p:blipFill>
          <a:blip r:embed="rId2">
            <a:extLst>
              <a:ext uri="{28A0092B-C50C-407E-A947-70E740481C1C}">
                <a14:useLocalDpi xmlns:a14="http://schemas.microsoft.com/office/drawing/2010/main" val="0"/>
              </a:ext>
            </a:extLst>
          </a:blip>
          <a:srcRect l="42912" r="42125"/>
          <a:stretch>
            <a:fillRect/>
          </a:stretch>
        </p:blipFill>
        <p:spPr bwMode="auto">
          <a:xfrm>
            <a:off x="7596188" y="115888"/>
            <a:ext cx="1368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p:nvPr userDrawn="1"/>
        </p:nvSpPr>
        <p:spPr>
          <a:xfrm>
            <a:off x="3779838" y="0"/>
            <a:ext cx="1728787" cy="83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3" name="Tijdelijke aanduiding voor inhoud 2"/>
          <p:cNvSpPr>
            <a:spLocks noGrp="1"/>
          </p:cNvSpPr>
          <p:nvPr>
            <p:ph idx="1"/>
          </p:nvPr>
        </p:nvSpPr>
        <p:spPr>
          <a:xfrm>
            <a:off x="457200" y="1855365"/>
            <a:ext cx="8229600" cy="4381947"/>
          </a:xfrm>
        </p:spPr>
        <p:txBody>
          <a:bodyPr/>
          <a:lstStyle>
            <a:lvl1pPr>
              <a:buClr>
                <a:srgbClr val="EE1D25"/>
              </a:buClr>
              <a:defRPr/>
            </a:lvl1pPr>
            <a:lvl2pPr marL="742950" indent="-285750">
              <a:buClr>
                <a:srgbClr val="EE1D25"/>
              </a:buClr>
              <a:buSzPct val="95000"/>
              <a:buFont typeface="Arial" pitchFamily="34" charset="0"/>
              <a:buChar char="•"/>
              <a:defRPr/>
            </a:lvl2pPr>
            <a:lvl3pPr>
              <a:buClr>
                <a:srgbClr val="EE1D25"/>
              </a:buClr>
              <a:buSzPct val="90000"/>
              <a:defRPr/>
            </a:lvl3pPr>
            <a:lvl4pPr marL="1600200" indent="-228600">
              <a:buClr>
                <a:srgbClr val="EE1D25"/>
              </a:buClr>
              <a:buFont typeface="Arial" pitchFamily="34" charset="0"/>
              <a:buChar char="•"/>
              <a:defRPr/>
            </a:lvl4pPr>
            <a:lvl5pPr marL="2057400" indent="-228600">
              <a:buClr>
                <a:srgbClr val="EE1D25"/>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2" name="Titel 1"/>
          <p:cNvSpPr>
            <a:spLocks noGrp="1"/>
          </p:cNvSpPr>
          <p:nvPr>
            <p:ph type="title"/>
          </p:nvPr>
        </p:nvSpPr>
        <p:spPr>
          <a:xfrm>
            <a:off x="457200" y="836612"/>
            <a:ext cx="8229600" cy="1008211"/>
          </a:xfrm>
        </p:spPr>
        <p:txBody>
          <a:bodyPr>
            <a:normAutofit/>
          </a:bodyPr>
          <a:lstStyle>
            <a:lvl1pPr algn="l">
              <a:defRPr sz="4400">
                <a:latin typeface="Arial" pitchFamily="34" charset="0"/>
                <a:cs typeface="Arial" pitchFamily="34" charset="0"/>
              </a:defRPr>
            </a:lvl1pPr>
          </a:lstStyle>
          <a:p>
            <a:r>
              <a:rPr lang="en-US" smtClean="0"/>
              <a:t>Click to edit Master title style</a:t>
            </a:r>
            <a:endParaRPr lang="nl-NL"/>
          </a:p>
        </p:txBody>
      </p:sp>
      <p:sp>
        <p:nvSpPr>
          <p:cNvPr id="6" name="Tijdelijke aanduiding voor datum 9"/>
          <p:cNvSpPr>
            <a:spLocks noGrp="1"/>
          </p:cNvSpPr>
          <p:nvPr>
            <p:ph type="dt" sz="half" idx="10"/>
          </p:nvPr>
        </p:nvSpPr>
        <p:spPr>
          <a:xfrm>
            <a:off x="468313" y="6480175"/>
            <a:ext cx="801687" cy="365125"/>
          </a:xfrm>
        </p:spPr>
        <p:txBody>
          <a:bodyPr/>
          <a:lstStyle>
            <a:lvl1pPr eaLnBrk="0" hangingPunct="0">
              <a:defRPr kumimoji="1" sz="1000">
                <a:solidFill>
                  <a:prstClr val="black">
                    <a:lumMod val="65000"/>
                    <a:lumOff val="35000"/>
                  </a:prstClr>
                </a:solidFill>
                <a:latin typeface="Arial" pitchFamily="34" charset="0"/>
                <a:ea typeface="+mn-ea"/>
                <a:cs typeface="Arial" pitchFamily="34" charset="0"/>
              </a:defRPr>
            </a:lvl1pPr>
          </a:lstStyle>
          <a:p>
            <a:pPr>
              <a:defRPr/>
            </a:pPr>
            <a:endParaRPr lang="nl-NL"/>
          </a:p>
        </p:txBody>
      </p:sp>
      <p:sp>
        <p:nvSpPr>
          <p:cNvPr id="7" name="Tijdelijke aanduiding voor dianummer 11"/>
          <p:cNvSpPr>
            <a:spLocks noGrp="1"/>
          </p:cNvSpPr>
          <p:nvPr>
            <p:ph type="sldNum" sz="quarter" idx="11"/>
          </p:nvPr>
        </p:nvSpPr>
        <p:spPr>
          <a:xfrm>
            <a:off x="7956550" y="6480175"/>
            <a:ext cx="730250" cy="365125"/>
          </a:xfrm>
        </p:spPr>
        <p:txBody>
          <a:bodyPr/>
          <a:lstStyle>
            <a:lvl1pPr eaLnBrk="0" hangingPunct="0">
              <a:defRPr kumimoji="1" sz="1000">
                <a:solidFill>
                  <a:prstClr val="black">
                    <a:lumMod val="65000"/>
                    <a:lumOff val="35000"/>
                  </a:prstClr>
                </a:solidFill>
                <a:latin typeface="Arial" pitchFamily="34" charset="0"/>
                <a:ea typeface="+mn-ea"/>
                <a:cs typeface="Arial" pitchFamily="34" charset="0"/>
              </a:defRPr>
            </a:lvl1pPr>
          </a:lstStyle>
          <a:p>
            <a:pPr>
              <a:defRPr/>
            </a:pPr>
            <a:fld id="{71E99797-58FE-4C30-AF4F-574A56B69993}" type="slidenum">
              <a:rPr lang="nl-NL"/>
              <a:pPr>
                <a:defRPr/>
              </a:pPr>
              <a:t>‹nr.›</a:t>
            </a:fld>
            <a:endParaRPr lang="nl-NL"/>
          </a:p>
        </p:txBody>
      </p:sp>
    </p:spTree>
    <p:extLst>
      <p:ext uri="{BB962C8B-B14F-4D97-AF65-F5344CB8AC3E}">
        <p14:creationId xmlns:p14="http://schemas.microsoft.com/office/powerpoint/2010/main" val="307286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nl-NL"/>
          </a:p>
        </p:txBody>
      </p:sp>
      <p:sp>
        <p:nvSpPr>
          <p:cNvPr id="3" name="Tijdelijke aanduiding voor inhoud 2"/>
          <p:cNvSpPr>
            <a:spLocks noGrp="1"/>
          </p:cNvSpPr>
          <p:nvPr>
            <p:ph sz="half" idx="1"/>
          </p:nvPr>
        </p:nvSpPr>
        <p:spPr>
          <a:xfrm>
            <a:off x="457200" y="1855365"/>
            <a:ext cx="4038600" cy="4381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855365"/>
            <a:ext cx="4038600" cy="43819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atum 4"/>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6" name="Tijdelijke aanduiding voor dianummer 6"/>
          <p:cNvSpPr>
            <a:spLocks noGrp="1"/>
          </p:cNvSpPr>
          <p:nvPr>
            <p:ph type="sldNum" sz="quarter" idx="11"/>
          </p:nvPr>
        </p:nvSpPr>
        <p:spPr/>
        <p:txBody>
          <a:bodyPr/>
          <a:lstStyle>
            <a:lvl1pPr eaLnBrk="0" hangingPunct="0">
              <a:defRPr kumimoji="1">
                <a:ea typeface="+mn-ea"/>
              </a:defRPr>
            </a:lvl1pPr>
          </a:lstStyle>
          <a:p>
            <a:pPr>
              <a:defRPr/>
            </a:pPr>
            <a:fld id="{8F317929-8BAE-49DA-BDC6-5FD88823B115}" type="slidenum">
              <a:rPr lang="nl-NL"/>
              <a:pPr>
                <a:defRPr/>
              </a:pPr>
              <a:t>‹nr.›</a:t>
            </a:fld>
            <a:endParaRPr lang="nl-NL"/>
          </a:p>
        </p:txBody>
      </p:sp>
    </p:spTree>
    <p:extLst>
      <p:ext uri="{BB962C8B-B14F-4D97-AF65-F5344CB8AC3E}">
        <p14:creationId xmlns:p14="http://schemas.microsoft.com/office/powerpoint/2010/main" val="1905736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844824"/>
            <a:ext cx="4040188" cy="6076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484586"/>
            <a:ext cx="4040188" cy="3752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844824"/>
            <a:ext cx="4041775" cy="6076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484586"/>
            <a:ext cx="4041775" cy="37527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8" name="Tijdelijke aanduiding voor dianummer 8"/>
          <p:cNvSpPr>
            <a:spLocks noGrp="1"/>
          </p:cNvSpPr>
          <p:nvPr>
            <p:ph type="sldNum" sz="quarter" idx="11"/>
          </p:nvPr>
        </p:nvSpPr>
        <p:spPr/>
        <p:txBody>
          <a:bodyPr/>
          <a:lstStyle>
            <a:lvl1pPr eaLnBrk="0" hangingPunct="0">
              <a:defRPr kumimoji="1">
                <a:ea typeface="+mn-ea"/>
              </a:defRPr>
            </a:lvl1pPr>
          </a:lstStyle>
          <a:p>
            <a:pPr>
              <a:defRPr/>
            </a:pPr>
            <a:fld id="{B0976865-E225-4D06-893A-8B9C296876C2}" type="slidenum">
              <a:rPr lang="nl-NL"/>
              <a:pPr>
                <a:defRPr/>
              </a:pPr>
              <a:t>‹nr.›</a:t>
            </a:fld>
            <a:endParaRPr lang="nl-NL"/>
          </a:p>
        </p:txBody>
      </p:sp>
    </p:spTree>
    <p:extLst>
      <p:ext uri="{BB962C8B-B14F-4D97-AF65-F5344CB8AC3E}">
        <p14:creationId xmlns:p14="http://schemas.microsoft.com/office/powerpoint/2010/main" val="38355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4" name="Tijdelijke aanduiding voor dianummer 4"/>
          <p:cNvSpPr>
            <a:spLocks noGrp="1"/>
          </p:cNvSpPr>
          <p:nvPr>
            <p:ph type="sldNum" sz="quarter" idx="11"/>
          </p:nvPr>
        </p:nvSpPr>
        <p:spPr/>
        <p:txBody>
          <a:bodyPr/>
          <a:lstStyle>
            <a:lvl1pPr eaLnBrk="0" hangingPunct="0">
              <a:defRPr kumimoji="1">
                <a:ea typeface="+mn-ea"/>
              </a:defRPr>
            </a:lvl1pPr>
          </a:lstStyle>
          <a:p>
            <a:pPr>
              <a:defRPr/>
            </a:pPr>
            <a:fld id="{371FAAAC-F878-4FC8-B9D5-178370BDCD84}" type="slidenum">
              <a:rPr lang="nl-NL"/>
              <a:pPr>
                <a:defRPr/>
              </a:pPr>
              <a:t>‹nr.›</a:t>
            </a:fld>
            <a:endParaRPr lang="nl-NL"/>
          </a:p>
        </p:txBody>
      </p:sp>
    </p:spTree>
    <p:extLst>
      <p:ext uri="{BB962C8B-B14F-4D97-AF65-F5344CB8AC3E}">
        <p14:creationId xmlns:p14="http://schemas.microsoft.com/office/powerpoint/2010/main" val="139575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3" name="Tijdelijke aanduiding voor dianummer 3"/>
          <p:cNvSpPr>
            <a:spLocks noGrp="1"/>
          </p:cNvSpPr>
          <p:nvPr>
            <p:ph type="sldNum" sz="quarter" idx="11"/>
          </p:nvPr>
        </p:nvSpPr>
        <p:spPr/>
        <p:txBody>
          <a:bodyPr/>
          <a:lstStyle>
            <a:lvl1pPr eaLnBrk="0" hangingPunct="0">
              <a:defRPr kumimoji="1">
                <a:ea typeface="+mn-ea"/>
              </a:defRPr>
            </a:lvl1pPr>
          </a:lstStyle>
          <a:p>
            <a:pPr>
              <a:defRPr/>
            </a:pPr>
            <a:fld id="{AFA8DFC0-82A2-4A7D-ACF6-43B52740BE2C}" type="slidenum">
              <a:rPr lang="nl-NL"/>
              <a:pPr>
                <a:defRPr/>
              </a:pPr>
              <a:t>‹nr.›</a:t>
            </a:fld>
            <a:endParaRPr lang="nl-NL"/>
          </a:p>
        </p:txBody>
      </p:sp>
    </p:spTree>
    <p:extLst>
      <p:ext uri="{BB962C8B-B14F-4D97-AF65-F5344CB8AC3E}">
        <p14:creationId xmlns:p14="http://schemas.microsoft.com/office/powerpoint/2010/main" val="28090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4750" y="836612"/>
            <a:ext cx="3008313" cy="802109"/>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63888" y="836613"/>
            <a:ext cx="5111750" cy="5400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628801"/>
            <a:ext cx="3008313" cy="4608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6" name="Tijdelijke aanduiding voor dianummer 6"/>
          <p:cNvSpPr>
            <a:spLocks noGrp="1"/>
          </p:cNvSpPr>
          <p:nvPr>
            <p:ph type="sldNum" sz="quarter" idx="11"/>
          </p:nvPr>
        </p:nvSpPr>
        <p:spPr/>
        <p:txBody>
          <a:bodyPr/>
          <a:lstStyle>
            <a:lvl1pPr eaLnBrk="0" hangingPunct="0">
              <a:defRPr kumimoji="1">
                <a:ea typeface="+mn-ea"/>
              </a:defRPr>
            </a:lvl1pPr>
          </a:lstStyle>
          <a:p>
            <a:pPr>
              <a:defRPr/>
            </a:pPr>
            <a:fld id="{14C1B316-1F6B-440B-A43F-4A25894C555E}" type="slidenum">
              <a:rPr lang="nl-NL"/>
              <a:pPr>
                <a:defRPr/>
              </a:pPr>
              <a:t>‹nr.›</a:t>
            </a:fld>
            <a:endParaRPr lang="nl-NL"/>
          </a:p>
        </p:txBody>
      </p:sp>
    </p:spTree>
    <p:extLst>
      <p:ext uri="{BB962C8B-B14F-4D97-AF65-F5344CB8AC3E}">
        <p14:creationId xmlns:p14="http://schemas.microsoft.com/office/powerpoint/2010/main" val="780011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468313" y="1124744"/>
            <a:ext cx="8208143" cy="511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a:p>
        </p:txBody>
      </p:sp>
      <p:sp>
        <p:nvSpPr>
          <p:cNvPr id="4" name="Tijdelijke aanduiding voor datum 4"/>
          <p:cNvSpPr>
            <a:spLocks noGrp="1"/>
          </p:cNvSpPr>
          <p:nvPr>
            <p:ph type="dt" sz="half" idx="10"/>
          </p:nvPr>
        </p:nvSpPr>
        <p:spPr/>
        <p:txBody>
          <a:bodyPr/>
          <a:lstStyle>
            <a:lvl1pPr eaLnBrk="0" hangingPunct="0">
              <a:defRPr kumimoji="1">
                <a:ea typeface="+mn-ea"/>
              </a:defRPr>
            </a:lvl1pPr>
          </a:lstStyle>
          <a:p>
            <a:pPr>
              <a:defRPr/>
            </a:pPr>
            <a:endParaRPr lang="nl-NL"/>
          </a:p>
        </p:txBody>
      </p:sp>
      <p:sp>
        <p:nvSpPr>
          <p:cNvPr id="5" name="Tijdelijke aanduiding voor dianummer 6"/>
          <p:cNvSpPr>
            <a:spLocks noGrp="1"/>
          </p:cNvSpPr>
          <p:nvPr>
            <p:ph type="sldNum" sz="quarter" idx="11"/>
          </p:nvPr>
        </p:nvSpPr>
        <p:spPr/>
        <p:txBody>
          <a:bodyPr/>
          <a:lstStyle>
            <a:lvl1pPr eaLnBrk="0" hangingPunct="0">
              <a:defRPr kumimoji="1">
                <a:ea typeface="+mn-ea"/>
              </a:defRPr>
            </a:lvl1pPr>
          </a:lstStyle>
          <a:p>
            <a:pPr>
              <a:defRPr/>
            </a:pPr>
            <a:fld id="{B75CC73B-966B-411E-BD2D-9EC9AE5931BC}" type="slidenum">
              <a:rPr lang="nl-NL"/>
              <a:pPr>
                <a:defRPr/>
              </a:pPr>
              <a:t>‹nr.›</a:t>
            </a:fld>
            <a:endParaRPr lang="nl-NL"/>
          </a:p>
        </p:txBody>
      </p:sp>
    </p:spTree>
    <p:extLst>
      <p:ext uri="{BB962C8B-B14F-4D97-AF65-F5344CB8AC3E}">
        <p14:creationId xmlns:p14="http://schemas.microsoft.com/office/powerpoint/2010/main" val="282765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48674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6" name="Tijdelijke aanduiding voor grafiek 5"/>
          <p:cNvSpPr>
            <a:spLocks noGrp="1"/>
          </p:cNvSpPr>
          <p:nvPr>
            <p:ph type="chart" sz="quarter" idx="12"/>
          </p:nvPr>
        </p:nvSpPr>
        <p:spPr>
          <a:xfrm>
            <a:off x="468313" y="1844674"/>
            <a:ext cx="8207375" cy="4392613"/>
          </a:xfrm>
        </p:spPr>
        <p:txBody>
          <a:bodyPr rtlCol="0">
            <a:normAutofit/>
          </a:bodyPr>
          <a:lstStyle/>
          <a:p>
            <a:pPr lvl="0"/>
            <a:r>
              <a:rPr lang="en-US" noProof="0" smtClean="0"/>
              <a:t>Click icon to add chart</a:t>
            </a:r>
            <a:endParaRPr lang="nl-NL" noProof="0"/>
          </a:p>
        </p:txBody>
      </p:sp>
      <p:sp>
        <p:nvSpPr>
          <p:cNvPr id="4" name="Tijdelijke aanduiding voor datum 2"/>
          <p:cNvSpPr>
            <a:spLocks noGrp="1"/>
          </p:cNvSpPr>
          <p:nvPr>
            <p:ph type="dt" sz="half" idx="13"/>
          </p:nvPr>
        </p:nvSpPr>
        <p:spPr/>
        <p:txBody>
          <a:bodyPr/>
          <a:lstStyle>
            <a:lvl1pPr eaLnBrk="0" hangingPunct="0">
              <a:defRPr kumimoji="1">
                <a:ea typeface="+mn-ea"/>
              </a:defRPr>
            </a:lvl1pPr>
          </a:lstStyle>
          <a:p>
            <a:pPr>
              <a:defRPr/>
            </a:pPr>
            <a:endParaRPr lang="nl-NL"/>
          </a:p>
        </p:txBody>
      </p:sp>
      <p:sp>
        <p:nvSpPr>
          <p:cNvPr id="5" name="Tijdelijke aanduiding voor dianummer 3"/>
          <p:cNvSpPr>
            <a:spLocks noGrp="1"/>
          </p:cNvSpPr>
          <p:nvPr>
            <p:ph type="sldNum" sz="quarter" idx="14"/>
          </p:nvPr>
        </p:nvSpPr>
        <p:spPr/>
        <p:txBody>
          <a:bodyPr/>
          <a:lstStyle>
            <a:lvl1pPr eaLnBrk="0" hangingPunct="0">
              <a:defRPr kumimoji="1">
                <a:ea typeface="+mn-ea"/>
              </a:defRPr>
            </a:lvl1pPr>
          </a:lstStyle>
          <a:p>
            <a:pPr>
              <a:defRPr/>
            </a:pPr>
            <a:fld id="{D73BE44D-8948-4A43-909E-C6DB6C4BDCE0}" type="slidenum">
              <a:rPr lang="nl-NL"/>
              <a:pPr>
                <a:defRPr/>
              </a:pPr>
              <a:t>‹nr.›</a:t>
            </a:fld>
            <a:endParaRPr lang="nl-NL"/>
          </a:p>
        </p:txBody>
      </p:sp>
    </p:spTree>
    <p:extLst>
      <p:ext uri="{BB962C8B-B14F-4D97-AF65-F5344CB8AC3E}">
        <p14:creationId xmlns:p14="http://schemas.microsoft.com/office/powerpoint/2010/main" val="332768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551725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92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Footer Placeholder 2"/>
          <p:cNvSpPr>
            <a:spLocks noGrp="1" noChangeArrowheads="1"/>
          </p:cNvSpPr>
          <p:nvPr>
            <p:ph type="ftr" sz="quarter" idx="10"/>
          </p:nvPr>
        </p:nvSpPr>
        <p:spPr>
          <a:xfrm>
            <a:off x="3124200" y="6245225"/>
            <a:ext cx="2895600" cy="476250"/>
          </a:xfrm>
          <a:prstGeom prst="rect">
            <a:avLst/>
          </a:prstGeom>
        </p:spPr>
        <p:txBody>
          <a:bodyPr/>
          <a:lstStyle>
            <a:lvl1pPr algn="l" eaLnBrk="1" hangingPunct="1">
              <a:defRPr kumimoji="0">
                <a:solidFill>
                  <a:prstClr val="black"/>
                </a:solidFill>
                <a:latin typeface="Arial" charset="0"/>
                <a:ea typeface="ＭＳ Ｐゴシック" pitchFamily="-84" charset="-128"/>
              </a:defRPr>
            </a:lvl1pPr>
          </a:lstStyle>
          <a:p>
            <a:pPr fontAlgn="base">
              <a:spcBef>
                <a:spcPct val="0"/>
              </a:spcBef>
              <a:spcAft>
                <a:spcPct val="0"/>
              </a:spcAft>
              <a:defRPr/>
            </a:pPr>
            <a:endParaRPr lang="nl-NL"/>
          </a:p>
        </p:txBody>
      </p:sp>
      <p:sp>
        <p:nvSpPr>
          <p:cNvPr id="4" name="Slide Number Placeholder 3"/>
          <p:cNvSpPr>
            <a:spLocks noGrp="1" noChangeArrowheads="1"/>
          </p:cNvSpPr>
          <p:nvPr>
            <p:ph type="sldNum" sz="quarter" idx="11"/>
          </p:nvPr>
        </p:nvSpPr>
        <p:spPr>
          <a:xfrm>
            <a:off x="6553200" y="6245225"/>
            <a:ext cx="2133600" cy="476250"/>
          </a:xfrm>
        </p:spPr>
        <p:txBody>
          <a:bodyPr/>
          <a:lstStyle>
            <a:lvl1pPr eaLnBrk="0" hangingPunct="0">
              <a:defRPr kumimoji="1">
                <a:ea typeface="+mn-ea"/>
              </a:defRPr>
            </a:lvl1pPr>
          </a:lstStyle>
          <a:p>
            <a:pPr>
              <a:defRPr/>
            </a:pPr>
            <a:fld id="{0823BA7E-8004-4B58-AD38-24B22DA5EA76}" type="slidenum">
              <a:rPr lang="nl-NL"/>
              <a:pPr>
                <a:defRPr/>
              </a:pPr>
              <a:t>‹nr.›</a:t>
            </a:fld>
            <a:endParaRPr lang="nl-NL"/>
          </a:p>
        </p:txBody>
      </p:sp>
    </p:spTree>
    <p:extLst>
      <p:ext uri="{BB962C8B-B14F-4D97-AF65-F5344CB8AC3E}">
        <p14:creationId xmlns:p14="http://schemas.microsoft.com/office/powerpoint/2010/main" val="124992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smtClean="0"/>
              <a:t>Klik om de stijl te bewerken</a:t>
            </a:r>
            <a:endParaRPr lang="nl-NL"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173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8463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50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3522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14"/>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3606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187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6700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237111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04549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1933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6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9074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7834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83757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1" y="274652"/>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52"/>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32591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9972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66758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9383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99192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t>19-9-2015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3435421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31661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81413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56365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39837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63994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31392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2420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41716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61299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2496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t>19-9-2015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3253252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2388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49972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587522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474030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330534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69106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67776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04284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77366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947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t>19-9-2015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759930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470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07546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16392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85540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8882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53994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98167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09601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61183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7456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t>19-9-2015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3700143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6243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56635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75748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9880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8249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02096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4346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02489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4594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284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t>19-9-2015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59006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B35CBC5-3C39-460E-9AFF-51705D14A264}" type="datetimeFigureOut">
              <a:rPr lang="nl-NL" smtClean="0"/>
              <a:t>19-9-2015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64821CE-1E53-4023-9A99-14587D408845}" type="slidenum">
              <a:rPr lang="nl-NL" smtClean="0"/>
              <a:t>‹nr.›</a:t>
            </a:fld>
            <a:endParaRPr lang="nl-NL"/>
          </a:p>
        </p:txBody>
      </p:sp>
    </p:spTree>
    <p:extLst>
      <p:ext uri="{BB962C8B-B14F-4D97-AF65-F5344CB8AC3E}">
        <p14:creationId xmlns:p14="http://schemas.microsoft.com/office/powerpoint/2010/main" val="37602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CBC5-3C39-460E-9AFF-51705D14A264}" type="datetimeFigureOut">
              <a:rPr lang="nl-NL" smtClean="0"/>
              <a:t>19-9-2015</a:t>
            </a:fld>
            <a:endParaRPr lang="nl-NL"/>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21CE-1E53-4023-9A99-14587D408845}" type="slidenum">
              <a:rPr lang="nl-NL" smtClean="0"/>
              <a:t>‹nr.›</a:t>
            </a:fld>
            <a:endParaRPr lang="nl-NL"/>
          </a:p>
        </p:txBody>
      </p:sp>
    </p:spTree>
    <p:extLst>
      <p:ext uri="{BB962C8B-B14F-4D97-AF65-F5344CB8AC3E}">
        <p14:creationId xmlns:p14="http://schemas.microsoft.com/office/powerpoint/2010/main" val="410752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Afbeelding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2865438"/>
            <a:ext cx="914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Afbeelding 6" descr="971-080025[volg-Boven]"/>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117475"/>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jdelijke aanduiding voor titel 1"/>
          <p:cNvSpPr>
            <a:spLocks noGrp="1"/>
          </p:cNvSpPr>
          <p:nvPr>
            <p:ph type="title"/>
          </p:nvPr>
        </p:nvSpPr>
        <p:spPr bwMode="auto">
          <a:xfrm>
            <a:off x="457200" y="836613"/>
            <a:ext cx="82296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2053" name="Tijdelijke aanduiding voor tekst 2"/>
          <p:cNvSpPr>
            <a:spLocks noGrp="1"/>
          </p:cNvSpPr>
          <p:nvPr>
            <p:ph type="body" idx="1"/>
          </p:nvPr>
        </p:nvSpPr>
        <p:spPr bwMode="auto">
          <a:xfrm>
            <a:off x="457200" y="1855788"/>
            <a:ext cx="82296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480175"/>
            <a:ext cx="874713" cy="365125"/>
          </a:xfrm>
          <a:prstGeom prst="rect">
            <a:avLst/>
          </a:prstGeom>
        </p:spPr>
        <p:txBody>
          <a:bodyPr vert="horz" lIns="91440" tIns="45720" rIns="91440" bIns="45720" rtlCol="0" anchor="ctr"/>
          <a:lstStyle>
            <a:lvl1pPr algn="l" eaLnBrk="1" hangingPunct="1">
              <a:defRPr kumimoji="0" sz="1000">
                <a:solidFill>
                  <a:prstClr val="black">
                    <a:lumMod val="65000"/>
                    <a:lumOff val="35000"/>
                  </a:prstClr>
                </a:solidFill>
                <a:latin typeface="Arial" pitchFamily="34" charset="0"/>
                <a:ea typeface="ＭＳ Ｐゴシック" pitchFamily="-84" charset="-128"/>
                <a:cs typeface="Arial" pitchFamily="34" charset="0"/>
              </a:defRPr>
            </a:lvl1pPr>
          </a:lstStyle>
          <a:p>
            <a:pPr fontAlgn="base">
              <a:spcBef>
                <a:spcPct val="0"/>
              </a:spcBef>
              <a:spcAft>
                <a:spcPct val="0"/>
              </a:spcAft>
              <a:defRPr/>
            </a:pPr>
            <a:endParaRPr lang="nl-NL"/>
          </a:p>
        </p:txBody>
      </p:sp>
      <p:sp>
        <p:nvSpPr>
          <p:cNvPr id="6" name="Tijdelijke aanduiding voor dianummer 5"/>
          <p:cNvSpPr>
            <a:spLocks noGrp="1"/>
          </p:cNvSpPr>
          <p:nvPr>
            <p:ph type="sldNum" sz="quarter" idx="4"/>
          </p:nvPr>
        </p:nvSpPr>
        <p:spPr>
          <a:xfrm>
            <a:off x="8172450" y="6480175"/>
            <a:ext cx="514350" cy="365125"/>
          </a:xfrm>
          <a:prstGeom prst="rect">
            <a:avLst/>
          </a:prstGeom>
        </p:spPr>
        <p:txBody>
          <a:bodyPr vert="horz" lIns="91440" tIns="45720" rIns="91440" bIns="45720" rtlCol="0" anchor="ctr"/>
          <a:lstStyle>
            <a:lvl1pPr algn="r" eaLnBrk="1" hangingPunct="1">
              <a:defRPr kumimoji="0" sz="1000">
                <a:solidFill>
                  <a:prstClr val="black">
                    <a:lumMod val="65000"/>
                    <a:lumOff val="35000"/>
                  </a:prstClr>
                </a:solidFill>
                <a:latin typeface="Arial" pitchFamily="34" charset="0"/>
                <a:ea typeface="ＭＳ Ｐゴシック" pitchFamily="-84" charset="-128"/>
                <a:cs typeface="Arial" pitchFamily="34" charset="0"/>
              </a:defRPr>
            </a:lvl1pPr>
          </a:lstStyle>
          <a:p>
            <a:pPr fontAlgn="base">
              <a:spcBef>
                <a:spcPct val="0"/>
              </a:spcBef>
              <a:spcAft>
                <a:spcPct val="0"/>
              </a:spcAft>
              <a:defRPr/>
            </a:pPr>
            <a:fld id="{FF45675B-2A83-4357-B10B-45512DE318F3}" type="slidenum">
              <a:rPr lang="nl-NL"/>
              <a:pPr fontAlgn="base">
                <a:spcBef>
                  <a:spcPct val="0"/>
                </a:spcBef>
                <a:spcAft>
                  <a:spcPct val="0"/>
                </a:spcAft>
                <a:defRPr/>
              </a:pPr>
              <a:t>‹nr.›</a:t>
            </a:fld>
            <a:endParaRPr lang="nl-NL"/>
          </a:p>
        </p:txBody>
      </p:sp>
    </p:spTree>
    <p:extLst>
      <p:ext uri="{BB962C8B-B14F-4D97-AF65-F5344CB8AC3E}">
        <p14:creationId xmlns:p14="http://schemas.microsoft.com/office/powerpoint/2010/main" val="2360897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kern="1200">
          <a:solidFill>
            <a:srgbClr val="EE1D25"/>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EE1D25"/>
          </a:solidFill>
          <a:latin typeface="Arial" charset="0"/>
          <a:cs typeface="Arial" charset="0"/>
        </a:defRPr>
      </a:lvl2pPr>
      <a:lvl3pPr algn="l" rtl="0" eaLnBrk="0" fontAlgn="base" hangingPunct="0">
        <a:spcBef>
          <a:spcPct val="0"/>
        </a:spcBef>
        <a:spcAft>
          <a:spcPct val="0"/>
        </a:spcAft>
        <a:defRPr sz="4400">
          <a:solidFill>
            <a:srgbClr val="EE1D25"/>
          </a:solidFill>
          <a:latin typeface="Arial" charset="0"/>
          <a:cs typeface="Arial" charset="0"/>
        </a:defRPr>
      </a:lvl3pPr>
      <a:lvl4pPr algn="l" rtl="0" eaLnBrk="0" fontAlgn="base" hangingPunct="0">
        <a:spcBef>
          <a:spcPct val="0"/>
        </a:spcBef>
        <a:spcAft>
          <a:spcPct val="0"/>
        </a:spcAft>
        <a:defRPr sz="4400">
          <a:solidFill>
            <a:srgbClr val="EE1D25"/>
          </a:solidFill>
          <a:latin typeface="Arial" charset="0"/>
          <a:cs typeface="Arial" charset="0"/>
        </a:defRPr>
      </a:lvl4pPr>
      <a:lvl5pPr algn="l" rtl="0" eaLnBrk="0" fontAlgn="base" hangingPunct="0">
        <a:spcBef>
          <a:spcPct val="0"/>
        </a:spcBef>
        <a:spcAft>
          <a:spcPct val="0"/>
        </a:spcAft>
        <a:defRPr sz="4400">
          <a:solidFill>
            <a:srgbClr val="EE1D25"/>
          </a:solidFill>
          <a:latin typeface="Arial" charset="0"/>
          <a:cs typeface="Arial" charset="0"/>
        </a:defRPr>
      </a:lvl5pPr>
      <a:lvl6pPr marL="457200" algn="l" rtl="0" fontAlgn="base">
        <a:spcBef>
          <a:spcPct val="0"/>
        </a:spcBef>
        <a:spcAft>
          <a:spcPct val="0"/>
        </a:spcAft>
        <a:defRPr sz="4400">
          <a:solidFill>
            <a:srgbClr val="EE1D25"/>
          </a:solidFill>
          <a:latin typeface="Arial" charset="0"/>
          <a:cs typeface="Arial" charset="0"/>
        </a:defRPr>
      </a:lvl6pPr>
      <a:lvl7pPr marL="914400" algn="l" rtl="0" fontAlgn="base">
        <a:spcBef>
          <a:spcPct val="0"/>
        </a:spcBef>
        <a:spcAft>
          <a:spcPct val="0"/>
        </a:spcAft>
        <a:defRPr sz="4400">
          <a:solidFill>
            <a:srgbClr val="EE1D25"/>
          </a:solidFill>
          <a:latin typeface="Arial" charset="0"/>
          <a:cs typeface="Arial" charset="0"/>
        </a:defRPr>
      </a:lvl7pPr>
      <a:lvl8pPr marL="1371600" algn="l" rtl="0" fontAlgn="base">
        <a:spcBef>
          <a:spcPct val="0"/>
        </a:spcBef>
        <a:spcAft>
          <a:spcPct val="0"/>
        </a:spcAft>
        <a:defRPr sz="4400">
          <a:solidFill>
            <a:srgbClr val="EE1D25"/>
          </a:solidFill>
          <a:latin typeface="Arial" charset="0"/>
          <a:cs typeface="Arial" charset="0"/>
        </a:defRPr>
      </a:lvl8pPr>
      <a:lvl9pPr marL="1828800" algn="l" rtl="0" fontAlgn="base">
        <a:spcBef>
          <a:spcPct val="0"/>
        </a:spcBef>
        <a:spcAft>
          <a:spcPct val="0"/>
        </a:spcAft>
        <a:defRPr sz="4400">
          <a:solidFill>
            <a:srgbClr val="EE1D25"/>
          </a:solidFill>
          <a:latin typeface="Arial" charset="0"/>
          <a:cs typeface="Arial" charset="0"/>
        </a:defRPr>
      </a:lvl9pPr>
    </p:titleStyle>
    <p:bodyStyle>
      <a:lvl1pPr marL="342900" indent="-342900" algn="l" rtl="0" eaLnBrk="0" fontAlgn="base" hangingPunct="0">
        <a:spcBef>
          <a:spcPct val="20000"/>
        </a:spcBef>
        <a:spcAft>
          <a:spcPct val="0"/>
        </a:spcAft>
        <a:buClr>
          <a:srgbClr val="EE1D25"/>
        </a:buClr>
        <a:buFont typeface="Arial" charset="0"/>
        <a:buChar char="•"/>
        <a:defRPr sz="3200" kern="1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Clr>
          <a:srgbClr val="EE1D25"/>
        </a:buClr>
        <a:buSzPct val="95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EE1D25"/>
        </a:buClr>
        <a:buSzPct val="90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E1D25"/>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EE1D25"/>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320" tIns="45663" rIns="91320" bIns="45663"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3"/>
            <a:ext cx="8229600" cy="4525963"/>
          </a:xfrm>
          <a:prstGeom prst="rect">
            <a:avLst/>
          </a:prstGeom>
        </p:spPr>
        <p:txBody>
          <a:bodyPr vert="horz" lIns="91320" tIns="45663" rIns="91320" bIns="45663"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64"/>
            <a:ext cx="2133600" cy="365125"/>
          </a:xfrm>
          <a:prstGeom prst="rect">
            <a:avLst/>
          </a:prstGeom>
        </p:spPr>
        <p:txBody>
          <a:bodyPr vert="horz" lIns="91320" tIns="45663" rIns="91320" bIns="45663" rtlCol="0" anchor="ctr"/>
          <a:lstStyle>
            <a:lvl1pPr algn="l">
              <a:defRPr sz="1200">
                <a:solidFill>
                  <a:schemeClr val="tx1">
                    <a:tint val="75000"/>
                  </a:schemeClr>
                </a:solidFill>
              </a:defRPr>
            </a:lvl1pPr>
          </a:lstStyle>
          <a:p>
            <a:pPr defTabSz="913264"/>
            <a:fld id="{6B35CBC5-3C39-460E-9AFF-51705D14A264}" type="datetimeFigureOut">
              <a:rPr lang="nl-NL" smtClean="0">
                <a:solidFill>
                  <a:prstClr val="black">
                    <a:tint val="75000"/>
                  </a:prstClr>
                </a:solidFill>
              </a:rPr>
              <a:pPr defTabSz="913264"/>
              <a:t>19-9-2015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64"/>
            <a:ext cx="2895600" cy="365125"/>
          </a:xfrm>
          <a:prstGeom prst="rect">
            <a:avLst/>
          </a:prstGeom>
        </p:spPr>
        <p:txBody>
          <a:bodyPr vert="horz" lIns="91320" tIns="45663" rIns="91320" bIns="45663" rtlCol="0" anchor="ctr"/>
          <a:lstStyle>
            <a:lvl1pPr algn="ctr">
              <a:defRPr sz="1200">
                <a:solidFill>
                  <a:schemeClr val="tx1">
                    <a:tint val="75000"/>
                  </a:schemeClr>
                </a:solidFill>
              </a:defRPr>
            </a:lvl1pPr>
          </a:lstStyle>
          <a:p>
            <a:pPr defTabSz="913264"/>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64"/>
            <a:ext cx="2133600" cy="365125"/>
          </a:xfrm>
          <a:prstGeom prst="rect">
            <a:avLst/>
          </a:prstGeom>
        </p:spPr>
        <p:txBody>
          <a:bodyPr vert="horz" lIns="91320" tIns="45663" rIns="91320" bIns="45663" rtlCol="0" anchor="ctr"/>
          <a:lstStyle>
            <a:lvl1pPr algn="r">
              <a:defRPr sz="1200">
                <a:solidFill>
                  <a:schemeClr val="tx1">
                    <a:tint val="75000"/>
                  </a:schemeClr>
                </a:solidFill>
              </a:defRPr>
            </a:lvl1pPr>
          </a:lstStyle>
          <a:p>
            <a:pPr defTabSz="913264"/>
            <a:fld id="{764821CE-1E53-4023-9A99-14587D408845}" type="slidenum">
              <a:rPr lang="nl-NL" smtClean="0">
                <a:solidFill>
                  <a:prstClr val="black">
                    <a:tint val="75000"/>
                  </a:prstClr>
                </a:solidFill>
              </a:rPr>
              <a:pPr defTabSz="913264"/>
              <a:t>‹nr.›</a:t>
            </a:fld>
            <a:endParaRPr lang="nl-NL">
              <a:solidFill>
                <a:prstClr val="black">
                  <a:tint val="75000"/>
                </a:prstClr>
              </a:solidFill>
            </a:endParaRPr>
          </a:p>
        </p:txBody>
      </p:sp>
    </p:spTree>
    <p:extLst>
      <p:ext uri="{BB962C8B-B14F-4D97-AF65-F5344CB8AC3E}">
        <p14:creationId xmlns:p14="http://schemas.microsoft.com/office/powerpoint/2010/main" val="2064847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3264" rtl="0" eaLnBrk="1" latinLnBrk="0" hangingPunct="1">
        <a:spcBef>
          <a:spcPct val="0"/>
        </a:spcBef>
        <a:buNone/>
        <a:defRPr sz="4400" kern="1200">
          <a:solidFill>
            <a:schemeClr val="tx1"/>
          </a:solidFill>
          <a:latin typeface="+mj-lt"/>
          <a:ea typeface="+mj-ea"/>
          <a:cs typeface="+mj-cs"/>
        </a:defRPr>
      </a:lvl1pPr>
    </p:titleStyle>
    <p:bodyStyle>
      <a:lvl1pPr marL="342474" indent="-342474" algn="l" defTabSz="91326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026" indent="-285395" algn="l" defTabSz="91326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581" indent="-228316" algn="l" defTabSz="91326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210"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843"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1474"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106"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473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1368" indent="-228316" algn="l" defTabSz="913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182202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554228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6559071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5CBC5-3C39-460E-9AFF-51705D14A264}" type="datetimeFigureOut">
              <a:rPr lang="nl-NL" smtClean="0">
                <a:solidFill>
                  <a:prstClr val="black">
                    <a:tint val="75000"/>
                  </a:prstClr>
                </a:solidFill>
              </a:rPr>
              <a:pPr/>
              <a:t>19-9-2015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21CE-1E53-4023-9A99-14587D408845}"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493142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g.remmers@habitus.nu" TargetMode="External"/><Relationship Id="rId7"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37.xml"/><Relationship Id="rId6" Type="http://schemas.openxmlformats.org/officeDocument/2006/relationships/hyperlink" Target="http://www.patientenvoeding.nl/" TargetMode="External"/><Relationship Id="rId5" Type="http://schemas.openxmlformats.org/officeDocument/2006/relationships/hyperlink" Target="http://www.inspire2live.org/" TargetMode="External"/><Relationship Id="rId4" Type="http://schemas.openxmlformats.org/officeDocument/2006/relationships/hyperlink" Target="http://www.habitus.n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t3PS5NW96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74" y="1772816"/>
            <a:ext cx="9396535" cy="1470025"/>
          </a:xfrm>
        </p:spPr>
        <p:txBody>
          <a:bodyPr>
            <a:normAutofit fontScale="90000"/>
          </a:bodyPr>
          <a:lstStyle/>
          <a:p>
            <a:r>
              <a:rPr lang="en-US" sz="4000" b="1" dirty="0"/>
              <a:t>Patients as researchers: </a:t>
            </a:r>
            <a:br>
              <a:rPr lang="en-US" sz="4000" b="1" dirty="0"/>
            </a:br>
            <a:r>
              <a:rPr lang="en-US" sz="4000" b="1" dirty="0" smtClean="0"/>
              <a:t> </a:t>
            </a:r>
            <a:r>
              <a:rPr lang="en-US" sz="4000" b="1" dirty="0">
                <a:solidFill>
                  <a:srgbClr val="00B050"/>
                </a:solidFill>
              </a:rPr>
              <a:t>accelerating innovation in food and health </a:t>
            </a:r>
            <a:br>
              <a:rPr lang="en-US" sz="4000" b="1" dirty="0">
                <a:solidFill>
                  <a:srgbClr val="00B050"/>
                </a:solidFill>
              </a:rPr>
            </a:br>
            <a:r>
              <a:rPr lang="en-US" sz="4000" b="1" dirty="0">
                <a:solidFill>
                  <a:srgbClr val="00B050"/>
                </a:solidFill>
              </a:rPr>
              <a:t>beyond the evidence based </a:t>
            </a:r>
            <a:r>
              <a:rPr lang="en-US" sz="4000" b="1" dirty="0" smtClean="0">
                <a:solidFill>
                  <a:srgbClr val="00B050"/>
                </a:solidFill>
              </a:rPr>
              <a:t>paradigm </a:t>
            </a:r>
            <a:r>
              <a:rPr lang="en-US" dirty="0" smtClean="0"/>
              <a:t/>
            </a:r>
            <a:br>
              <a:rPr lang="en-US" dirty="0" smtClean="0"/>
            </a:br>
            <a:endParaRPr lang="nl-NL" sz="2000" dirty="0"/>
          </a:p>
        </p:txBody>
      </p:sp>
      <p:sp>
        <p:nvSpPr>
          <p:cNvPr id="3" name="Ondertitel 2"/>
          <p:cNvSpPr>
            <a:spLocks noGrp="1"/>
          </p:cNvSpPr>
          <p:nvPr>
            <p:ph type="subTitle" idx="1"/>
          </p:nvPr>
        </p:nvSpPr>
        <p:spPr>
          <a:xfrm>
            <a:off x="971600" y="3573016"/>
            <a:ext cx="7468420" cy="1296144"/>
          </a:xfrm>
        </p:spPr>
        <p:txBody>
          <a:bodyPr>
            <a:noAutofit/>
          </a:bodyPr>
          <a:lstStyle/>
          <a:p>
            <a:r>
              <a:rPr lang="en-US" sz="1800" b="1" dirty="0" smtClean="0">
                <a:solidFill>
                  <a:srgbClr val="FF0000"/>
                </a:solidFill>
              </a:rPr>
              <a:t>Dr. Ir. Gaston Remmers </a:t>
            </a:r>
          </a:p>
          <a:p>
            <a:r>
              <a:rPr lang="en-US" sz="1800" b="1" dirty="0" smtClean="0">
                <a:solidFill>
                  <a:srgbClr val="FF0000"/>
                </a:solidFill>
              </a:rPr>
              <a:t>Patient Advocate, Inspire2Live</a:t>
            </a:r>
          </a:p>
          <a:p>
            <a:r>
              <a:rPr lang="en-US" sz="1800" b="1" dirty="0" smtClean="0">
                <a:solidFill>
                  <a:srgbClr val="FF0000"/>
                </a:solidFill>
              </a:rPr>
              <a:t>Co-founder, Platform Patients and Food Netherlands</a:t>
            </a:r>
          </a:p>
          <a:p>
            <a:pPr lvl="0"/>
            <a:r>
              <a:rPr lang="en-US" sz="1800" b="1" dirty="0" smtClean="0">
                <a:solidFill>
                  <a:srgbClr val="FF0000"/>
                </a:solidFill>
              </a:rPr>
              <a:t>Director, HABITUS </a:t>
            </a:r>
            <a:r>
              <a:rPr lang="en-US" sz="1800" b="1" dirty="0">
                <a:solidFill>
                  <a:srgbClr val="FF0000"/>
                </a:solidFill>
              </a:rPr>
              <a:t>|</a:t>
            </a:r>
            <a:r>
              <a:rPr lang="en-US" sz="1800" b="1" dirty="0" smtClean="0">
                <a:solidFill>
                  <a:srgbClr val="FF0000"/>
                </a:solidFill>
              </a:rPr>
              <a:t> </a:t>
            </a:r>
            <a:r>
              <a:rPr lang="en-US" sz="1800" b="1" dirty="0">
                <a:solidFill>
                  <a:srgbClr val="FF0000"/>
                </a:solidFill>
              </a:rPr>
              <a:t>enabling healthy habitat development</a:t>
            </a:r>
          </a:p>
          <a:p>
            <a:r>
              <a:rPr lang="en-US" sz="1800" b="1" dirty="0" smtClean="0">
                <a:solidFill>
                  <a:schemeClr val="tx1"/>
                </a:solidFill>
              </a:rPr>
              <a:t>(g.remmers@habitus.nu)</a:t>
            </a:r>
          </a:p>
        </p:txBody>
      </p:sp>
      <p:sp>
        <p:nvSpPr>
          <p:cNvPr id="10" name="Tekstvak 9"/>
          <p:cNvSpPr txBox="1"/>
          <p:nvPr/>
        </p:nvSpPr>
        <p:spPr>
          <a:xfrm>
            <a:off x="404921" y="5804780"/>
            <a:ext cx="8208912" cy="1015663"/>
          </a:xfrm>
          <a:prstGeom prst="rect">
            <a:avLst/>
          </a:prstGeom>
          <a:noFill/>
        </p:spPr>
        <p:txBody>
          <a:bodyPr wrap="square" rtlCol="0">
            <a:spAutoFit/>
          </a:bodyPr>
          <a:lstStyle/>
          <a:p>
            <a:pPr algn="ctr"/>
            <a:r>
              <a:rPr lang="en-US" sz="2000" b="1" dirty="0" smtClean="0"/>
              <a:t>Commons Assembly: bridging divides </a:t>
            </a:r>
          </a:p>
          <a:p>
            <a:pPr algn="ctr"/>
            <a:r>
              <a:rPr lang="en-US" sz="2000" b="1" dirty="0" smtClean="0"/>
              <a:t>SAGE post Paris Assembly</a:t>
            </a:r>
          </a:p>
          <a:p>
            <a:pPr algn="ctr"/>
            <a:r>
              <a:rPr lang="en-US" sz="2000" b="1" dirty="0" smtClean="0"/>
              <a:t>September 19</a:t>
            </a:r>
            <a:r>
              <a:rPr lang="en-US" sz="2000" b="1" baseline="30000" dirty="0" smtClean="0"/>
              <a:t>th</a:t>
            </a:r>
            <a:r>
              <a:rPr lang="en-US" sz="2000" b="1" dirty="0" smtClean="0"/>
              <a:t> 2015, Stanford University</a:t>
            </a:r>
            <a:endParaRPr lang="en-US" sz="2000" b="1"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484839"/>
            <a:ext cx="748146" cy="90110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98745"/>
            <a:ext cx="1752600" cy="1085850"/>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618" y="530249"/>
            <a:ext cx="1443158" cy="1090682"/>
          </a:xfrm>
          <a:prstGeom prst="rect">
            <a:avLst/>
          </a:prstGeom>
        </p:spPr>
      </p:pic>
    </p:spTree>
    <p:extLst>
      <p:ext uri="{BB962C8B-B14F-4D97-AF65-F5344CB8AC3E}">
        <p14:creationId xmlns:p14="http://schemas.microsoft.com/office/powerpoint/2010/main" val="10175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3440" y="1772816"/>
            <a:ext cx="8229600" cy="1143000"/>
          </a:xfrm>
        </p:spPr>
        <p:txBody>
          <a:bodyPr>
            <a:normAutofit fontScale="90000"/>
          </a:bodyPr>
          <a:lstStyle/>
          <a:p>
            <a:r>
              <a:rPr lang="en-US" b="1" dirty="0" smtClean="0">
                <a:solidFill>
                  <a:srgbClr val="FF0000"/>
                </a:solidFill>
              </a:rPr>
              <a:t>Patients say:</a:t>
            </a:r>
            <a:br>
              <a:rPr lang="en-US" b="1" dirty="0" smtClean="0">
                <a:solidFill>
                  <a:srgbClr val="FF0000"/>
                </a:solidFill>
              </a:rPr>
            </a:br>
            <a:r>
              <a:rPr lang="en-US" b="1" dirty="0" smtClean="0">
                <a:solidFill>
                  <a:srgbClr val="FF0000"/>
                </a:solidFill>
              </a:rPr>
              <a:t>Get a life!</a:t>
            </a:r>
            <a:endParaRPr lang="nl-NL" b="1" dirty="0">
              <a:solidFill>
                <a:srgbClr val="FF0000"/>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769" y="3789040"/>
            <a:ext cx="2745795" cy="1689720"/>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558" y="4783733"/>
            <a:ext cx="3154680" cy="208026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 y="4771530"/>
            <a:ext cx="3200400" cy="205740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347960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36912"/>
            <a:ext cx="8229600" cy="1143000"/>
          </a:xfrm>
        </p:spPr>
        <p:txBody>
          <a:bodyPr>
            <a:normAutofit/>
          </a:bodyPr>
          <a:lstStyle/>
          <a:p>
            <a:r>
              <a:rPr lang="en-US" b="1" dirty="0" smtClean="0">
                <a:solidFill>
                  <a:srgbClr val="FF0000"/>
                </a:solidFill>
              </a:rPr>
              <a:t>Patient Movement on Food</a:t>
            </a:r>
            <a:endParaRPr lang="nl-NL" b="1" dirty="0">
              <a:solidFill>
                <a:srgbClr val="FF0000"/>
              </a:solidFill>
            </a:endParaRP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315356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97890215818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4175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1001004006184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1916113"/>
            <a:ext cx="27066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over-NL-basis-spira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789363"/>
            <a:ext cx="37798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tikan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0"/>
            <a:ext cx="2527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ove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0"/>
            <a:ext cx="186848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727710083_14_Sqr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476250"/>
            <a:ext cx="11525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nieuwlichtopvitamin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3500438"/>
            <a:ext cx="26273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http://www.lannoo.com/Media/dbimages/covers/978902094046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549650"/>
            <a:ext cx="216058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55957" y="1165403"/>
            <a:ext cx="4968552" cy="1384995"/>
          </a:xfrm>
          <a:prstGeom prst="rect">
            <a:avLst/>
          </a:prstGeom>
          <a:solidFill>
            <a:schemeClr val="bg1"/>
          </a:solidFill>
          <a:effectLst>
            <a:glow rad="228600">
              <a:schemeClr val="accent2">
                <a:satMod val="175000"/>
                <a:alpha val="40000"/>
              </a:schemeClr>
            </a:glow>
          </a:effectLst>
          <a:scene3d>
            <a:camera prst="orthographicFront"/>
            <a:lightRig rig="threePt" dir="t"/>
          </a:scene3d>
          <a:sp3d>
            <a:bevelT w="114300" prst="artDeco"/>
          </a:sp3d>
        </p:spPr>
        <p:txBody>
          <a:bodyPr>
            <a:spAutoFit/>
          </a:bodyPr>
          <a:lstStyle/>
          <a:p>
            <a:pPr algn="ctr" fontAlgn="base">
              <a:spcBef>
                <a:spcPct val="0"/>
              </a:spcBef>
              <a:spcAft>
                <a:spcPct val="0"/>
              </a:spcAft>
              <a:defRPr/>
            </a:pPr>
            <a:r>
              <a:rPr lang="nl-NL" sz="2800" dirty="0">
                <a:solidFill>
                  <a:prstClr val="black"/>
                </a:solidFill>
                <a:latin typeface="Arial" charset="0"/>
                <a:ea typeface="ＭＳ Ｐゴシック" pitchFamily="-84" charset="-128"/>
              </a:rPr>
              <a:t>50 % </a:t>
            </a:r>
            <a:r>
              <a:rPr lang="nl-NL" sz="2800" dirty="0" err="1" smtClean="0">
                <a:solidFill>
                  <a:prstClr val="black"/>
                </a:solidFill>
                <a:latin typeface="Arial" charset="0"/>
                <a:ea typeface="ＭＳ Ｐゴシック" pitchFamily="-84" charset="-128"/>
              </a:rPr>
              <a:t>uses</a:t>
            </a:r>
            <a:r>
              <a:rPr lang="nl-NL" sz="2800" dirty="0" smtClean="0">
                <a:solidFill>
                  <a:prstClr val="black"/>
                </a:solidFill>
                <a:latin typeface="Arial" charset="0"/>
                <a:ea typeface="ＭＳ Ｐゴシック" pitchFamily="-84" charset="-128"/>
              </a:rPr>
              <a:t> food </a:t>
            </a:r>
            <a:r>
              <a:rPr lang="nl-NL" sz="2800" dirty="0" err="1" smtClean="0">
                <a:solidFill>
                  <a:prstClr val="black"/>
                </a:solidFill>
                <a:latin typeface="Arial" charset="0"/>
                <a:ea typeface="ＭＳ Ｐゴシック" pitchFamily="-84" charset="-128"/>
              </a:rPr>
              <a:t>supplements</a:t>
            </a:r>
            <a:r>
              <a:rPr lang="nl-NL" sz="2800" dirty="0" smtClean="0">
                <a:solidFill>
                  <a:prstClr val="black"/>
                </a:solidFill>
                <a:latin typeface="Arial" charset="0"/>
                <a:ea typeface="ＭＳ Ｐゴシック" pitchFamily="-84" charset="-128"/>
              </a:rPr>
              <a:t> or </a:t>
            </a:r>
            <a:r>
              <a:rPr lang="nl-NL" sz="2800" dirty="0" err="1" smtClean="0">
                <a:solidFill>
                  <a:prstClr val="black"/>
                </a:solidFill>
                <a:latin typeface="Arial" charset="0"/>
                <a:ea typeface="ＭＳ Ｐゴシック" pitchFamily="-84" charset="-128"/>
              </a:rPr>
              <a:t>alternative</a:t>
            </a:r>
            <a:r>
              <a:rPr lang="nl-NL" sz="2800" dirty="0" smtClean="0">
                <a:solidFill>
                  <a:prstClr val="black"/>
                </a:solidFill>
                <a:latin typeface="Arial" charset="0"/>
                <a:ea typeface="ＭＳ Ｐゴシック" pitchFamily="-84" charset="-128"/>
              </a:rPr>
              <a:t> food </a:t>
            </a:r>
            <a:r>
              <a:rPr lang="nl-NL" sz="2800" dirty="0" err="1" smtClean="0">
                <a:solidFill>
                  <a:prstClr val="black"/>
                </a:solidFill>
                <a:latin typeface="Arial" charset="0"/>
                <a:ea typeface="ＭＳ Ｐゴシック" pitchFamily="-84" charset="-128"/>
              </a:rPr>
              <a:t>habits</a:t>
            </a:r>
            <a:r>
              <a:rPr lang="nl-NL" sz="2800" dirty="0" smtClean="0">
                <a:solidFill>
                  <a:prstClr val="black"/>
                </a:solidFill>
                <a:latin typeface="Arial" charset="0"/>
                <a:ea typeface="ＭＳ Ｐゴシック" pitchFamily="-84" charset="-128"/>
              </a:rPr>
              <a:t> </a:t>
            </a:r>
            <a:endParaRPr lang="nl-NL" sz="2800" dirty="0">
              <a:solidFill>
                <a:prstClr val="black"/>
              </a:solidFill>
              <a:latin typeface="Arial" charset="0"/>
              <a:ea typeface="ＭＳ Ｐゴシック" pitchFamily="-84" charset="-128"/>
            </a:endParaRPr>
          </a:p>
          <a:p>
            <a:pPr algn="ctr" fontAlgn="base">
              <a:spcBef>
                <a:spcPct val="0"/>
              </a:spcBef>
              <a:spcAft>
                <a:spcPct val="0"/>
              </a:spcAft>
              <a:defRPr/>
            </a:pPr>
            <a:r>
              <a:rPr lang="en-US" sz="2800" dirty="0" smtClean="0">
                <a:solidFill>
                  <a:prstClr val="black"/>
                </a:solidFill>
                <a:latin typeface="Arial" charset="0"/>
                <a:ea typeface="ＭＳ Ｐゴシック" pitchFamily="-84" charset="-128"/>
              </a:rPr>
              <a:t>(Meijer et al, 2004)</a:t>
            </a:r>
            <a:endParaRPr lang="nl-NL" sz="2800" dirty="0">
              <a:solidFill>
                <a:prstClr val="black"/>
              </a:solidFill>
              <a:latin typeface="Arial" charset="0"/>
              <a:ea typeface="ＭＳ Ｐゴシック" pitchFamily="-84" charset="-128"/>
            </a:endParaRPr>
          </a:p>
        </p:txBody>
      </p:sp>
      <p:sp>
        <p:nvSpPr>
          <p:cNvPr id="15" name="TextBox 1"/>
          <p:cNvSpPr txBox="1"/>
          <p:nvPr/>
        </p:nvSpPr>
        <p:spPr>
          <a:xfrm>
            <a:off x="1436154" y="4611231"/>
            <a:ext cx="6349461" cy="2246769"/>
          </a:xfrm>
          <a:prstGeom prst="rect">
            <a:avLst/>
          </a:prstGeom>
          <a:solidFill>
            <a:schemeClr val="bg1"/>
          </a:solidFill>
          <a:effectLst>
            <a:glow rad="228600">
              <a:schemeClr val="accent2">
                <a:satMod val="175000"/>
                <a:alpha val="40000"/>
              </a:schemeClr>
            </a:glow>
          </a:effectLst>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n-US" sz="2800" dirty="0" smtClean="0">
                <a:solidFill>
                  <a:prstClr val="black"/>
                </a:solidFill>
                <a:latin typeface="Arial" charset="0"/>
                <a:ea typeface="ＭＳ Ｐゴシック" pitchFamily="-84" charset="-128"/>
              </a:rPr>
              <a:t>Unease not only applies to the intake of different food, but also reveals a search for different perspectives on the link between food and health (e.g. </a:t>
            </a:r>
            <a:r>
              <a:rPr lang="en-US" sz="2800" dirty="0" err="1" smtClean="0">
                <a:solidFill>
                  <a:prstClr val="black"/>
                </a:solidFill>
                <a:latin typeface="Arial" charset="0"/>
                <a:ea typeface="ＭＳ Ｐゴシック" pitchFamily="-84" charset="-128"/>
              </a:rPr>
              <a:t>ayurveda</a:t>
            </a:r>
            <a:r>
              <a:rPr lang="en-US" sz="2800" dirty="0" smtClean="0">
                <a:solidFill>
                  <a:prstClr val="black"/>
                </a:solidFill>
                <a:latin typeface="Arial" charset="0"/>
                <a:ea typeface="ＭＳ Ｐゴシック" pitchFamily="-84" charset="-128"/>
              </a:rPr>
              <a:t>)</a:t>
            </a:r>
            <a:endParaRPr lang="nl-NL" sz="2800" dirty="0">
              <a:solidFill>
                <a:prstClr val="black"/>
              </a:solidFill>
              <a:latin typeface="Arial" charset="0"/>
              <a:ea typeface="ＭＳ Ｐゴシック" pitchFamily="-84" charset="-128"/>
            </a:endParaRPr>
          </a:p>
        </p:txBody>
      </p:sp>
      <p:sp>
        <p:nvSpPr>
          <p:cNvPr id="17" name="TextBox 1"/>
          <p:cNvSpPr txBox="1"/>
          <p:nvPr/>
        </p:nvSpPr>
        <p:spPr>
          <a:xfrm>
            <a:off x="2224046" y="2760678"/>
            <a:ext cx="4968552" cy="1815882"/>
          </a:xfrm>
          <a:prstGeom prst="rect">
            <a:avLst/>
          </a:prstGeom>
          <a:solidFill>
            <a:schemeClr val="bg1"/>
          </a:solidFill>
          <a:effectLst>
            <a:glow rad="228600">
              <a:schemeClr val="accent2">
                <a:satMod val="175000"/>
                <a:alpha val="40000"/>
              </a:schemeClr>
            </a:glow>
          </a:effectLst>
          <a:scene3d>
            <a:camera prst="orthographicFront"/>
            <a:lightRig rig="threePt" dir="t"/>
          </a:scene3d>
          <a:sp3d>
            <a:bevelT w="114300" prst="artDeco"/>
          </a:sp3d>
        </p:spPr>
        <p:txBody>
          <a:bodyPr>
            <a:spAutoFit/>
          </a:bodyPr>
          <a:lstStyle/>
          <a:p>
            <a:pPr algn="ctr" fontAlgn="base">
              <a:spcBef>
                <a:spcPct val="0"/>
              </a:spcBef>
              <a:spcAft>
                <a:spcPct val="0"/>
              </a:spcAft>
              <a:defRPr/>
            </a:pPr>
            <a:r>
              <a:rPr lang="en-US" sz="2800" dirty="0" smtClean="0">
                <a:solidFill>
                  <a:prstClr val="black"/>
                </a:solidFill>
                <a:latin typeface="Arial" charset="0"/>
                <a:ea typeface="ＭＳ Ｐゴシック" pitchFamily="-84" charset="-128"/>
              </a:rPr>
              <a:t>Own questionnaire:</a:t>
            </a:r>
          </a:p>
          <a:p>
            <a:pPr algn="ctr" fontAlgn="base">
              <a:spcBef>
                <a:spcPct val="0"/>
              </a:spcBef>
              <a:spcAft>
                <a:spcPct val="0"/>
              </a:spcAft>
              <a:defRPr/>
            </a:pPr>
            <a:r>
              <a:rPr lang="en-US" sz="2800" dirty="0" smtClean="0">
                <a:solidFill>
                  <a:prstClr val="black"/>
                </a:solidFill>
                <a:latin typeface="Arial" charset="0"/>
                <a:ea typeface="ＭＳ Ｐゴシック" pitchFamily="-84" charset="-128"/>
              </a:rPr>
              <a:t>2/3 experiments with food, ¾ willing to donate DNA for R&amp;D in </a:t>
            </a:r>
            <a:r>
              <a:rPr lang="en-US" sz="2800" dirty="0" err="1" smtClean="0">
                <a:solidFill>
                  <a:prstClr val="black"/>
                </a:solidFill>
                <a:latin typeface="Arial" charset="0"/>
                <a:ea typeface="ＭＳ Ｐゴシック" pitchFamily="-84" charset="-128"/>
              </a:rPr>
              <a:t>Pers</a:t>
            </a:r>
            <a:r>
              <a:rPr lang="en-US" sz="2800" dirty="0" smtClean="0">
                <a:solidFill>
                  <a:prstClr val="black"/>
                </a:solidFill>
                <a:latin typeface="Arial" charset="0"/>
                <a:ea typeface="ＭＳ Ｐゴシック" pitchFamily="-84" charset="-128"/>
              </a:rPr>
              <a:t> Food (n=288)</a:t>
            </a:r>
            <a:endParaRPr lang="nl-NL" sz="2800" dirty="0">
              <a:solidFill>
                <a:prstClr val="black"/>
              </a:solidFill>
              <a:latin typeface="Arial" charset="0"/>
              <a:ea typeface="ＭＳ Ｐゴシック" pitchFamily="-84" charset="-128"/>
            </a:endParaRPr>
          </a:p>
        </p:txBody>
      </p:sp>
      <p:sp>
        <p:nvSpPr>
          <p:cNvPr id="3" name="Tekstvak 2"/>
          <p:cNvSpPr txBox="1"/>
          <p:nvPr/>
        </p:nvSpPr>
        <p:spPr>
          <a:xfrm>
            <a:off x="2971800" y="1673235"/>
            <a:ext cx="184731" cy="369332"/>
          </a:xfrm>
          <a:prstGeom prst="rect">
            <a:avLst/>
          </a:prstGeom>
          <a:noFill/>
        </p:spPr>
        <p:txBody>
          <a:bodyPr wrap="none" rtlCol="0">
            <a:spAutoFit/>
          </a:bodyPr>
          <a:lstStyle/>
          <a:p>
            <a:endParaRPr lang="nl-NL" dirty="0">
              <a:solidFill>
                <a:prstClr val="black"/>
              </a:solidFill>
            </a:endParaRPr>
          </a:p>
        </p:txBody>
      </p:sp>
      <p:sp>
        <p:nvSpPr>
          <p:cNvPr id="14" name="TextBox 1"/>
          <p:cNvSpPr txBox="1"/>
          <p:nvPr/>
        </p:nvSpPr>
        <p:spPr>
          <a:xfrm>
            <a:off x="2232187" y="44486"/>
            <a:ext cx="4968552" cy="954107"/>
          </a:xfrm>
          <a:prstGeom prst="rect">
            <a:avLst/>
          </a:prstGeom>
          <a:solidFill>
            <a:schemeClr val="bg1"/>
          </a:solidFill>
          <a:effectLst>
            <a:glow rad="228600">
              <a:schemeClr val="accent2">
                <a:satMod val="175000"/>
                <a:alpha val="40000"/>
              </a:schemeClr>
            </a:glow>
          </a:effectLst>
          <a:scene3d>
            <a:camera prst="orthographicFront"/>
            <a:lightRig rig="threePt" dir="t"/>
          </a:scene3d>
          <a:sp3d>
            <a:bevelT w="114300" prst="artDeco"/>
          </a:sp3d>
        </p:spPr>
        <p:txBody>
          <a:bodyPr>
            <a:spAutoFit/>
          </a:bodyPr>
          <a:lstStyle/>
          <a:p>
            <a:pPr algn="ctr" fontAlgn="base">
              <a:spcBef>
                <a:spcPct val="0"/>
              </a:spcBef>
              <a:spcAft>
                <a:spcPct val="0"/>
              </a:spcAft>
              <a:defRPr/>
            </a:pPr>
            <a:r>
              <a:rPr lang="en-US" sz="2800" dirty="0" smtClean="0">
                <a:solidFill>
                  <a:prstClr val="black"/>
                </a:solidFill>
                <a:latin typeface="Arial" charset="0"/>
                <a:ea typeface="ＭＳ Ｐゴシック" pitchFamily="-84" charset="-128"/>
              </a:rPr>
              <a:t>100.000 new cancer patients each year in Netherlands</a:t>
            </a:r>
            <a:endParaRPr lang="nl-NL" sz="2800" dirty="0">
              <a:solidFill>
                <a:prstClr val="black"/>
              </a:solidFill>
              <a:latin typeface="Arial" charset="0"/>
              <a:ea typeface="ＭＳ Ｐゴシック" pitchFamily="-84" charset="-128"/>
            </a:endParaRPr>
          </a:p>
        </p:txBody>
      </p:sp>
    </p:spTree>
    <p:extLst>
      <p:ext uri="{BB962C8B-B14F-4D97-AF65-F5344CB8AC3E}">
        <p14:creationId xmlns:p14="http://schemas.microsoft.com/office/powerpoint/2010/main" val="2450467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FF0000"/>
                </a:solidFill>
              </a:rPr>
              <a:t>European Patient agenda</a:t>
            </a:r>
            <a:endParaRPr lang="nl-NL" b="1" dirty="0">
              <a:solidFill>
                <a:srgbClr val="FF0000"/>
              </a:solidFill>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484784"/>
            <a:ext cx="3271316" cy="4525963"/>
          </a:xfrm>
        </p:spPr>
      </p:pic>
      <p:sp>
        <p:nvSpPr>
          <p:cNvPr id="5" name="Tekstvak 4"/>
          <p:cNvSpPr txBox="1"/>
          <p:nvPr/>
        </p:nvSpPr>
        <p:spPr>
          <a:xfrm>
            <a:off x="4239162" y="1340768"/>
            <a:ext cx="4608512" cy="5262979"/>
          </a:xfrm>
          <a:prstGeom prst="rect">
            <a:avLst/>
          </a:prstGeom>
          <a:noFill/>
        </p:spPr>
        <p:txBody>
          <a:bodyPr wrap="square" rtlCol="0">
            <a:spAutoFit/>
          </a:bodyPr>
          <a:lstStyle/>
          <a:p>
            <a:r>
              <a:rPr lang="en-US" sz="2400" dirty="0" smtClean="0">
                <a:solidFill>
                  <a:prstClr val="black"/>
                </a:solidFill>
              </a:rPr>
              <a:t>2013:</a:t>
            </a:r>
          </a:p>
          <a:p>
            <a:r>
              <a:rPr lang="en-US" sz="2400" dirty="0" smtClean="0">
                <a:solidFill>
                  <a:prstClr val="black"/>
                </a:solidFill>
              </a:rPr>
              <a:t>Agenda developed by two patient groups:</a:t>
            </a:r>
          </a:p>
          <a:p>
            <a:r>
              <a:rPr lang="en-US" sz="2400" dirty="0" smtClean="0">
                <a:solidFill>
                  <a:prstClr val="black"/>
                </a:solidFill>
              </a:rPr>
              <a:t>European Patients Forum (EPF) and European Genetic Alliance Network (EGAN),</a:t>
            </a:r>
          </a:p>
          <a:p>
            <a:r>
              <a:rPr lang="en-US" sz="2400" dirty="0" smtClean="0">
                <a:solidFill>
                  <a:prstClr val="black"/>
                </a:solidFill>
              </a:rPr>
              <a:t>with a professional (para-)medical network</a:t>
            </a:r>
          </a:p>
          <a:p>
            <a:r>
              <a:rPr lang="en-US" sz="2400" dirty="0" smtClean="0">
                <a:solidFill>
                  <a:prstClr val="black"/>
                </a:solidFill>
              </a:rPr>
              <a:t>European Nutrition for Health Alliance (ENHA)</a:t>
            </a:r>
          </a:p>
          <a:p>
            <a:endParaRPr lang="en-US" sz="2400" dirty="0">
              <a:solidFill>
                <a:prstClr val="black"/>
              </a:solidFill>
            </a:endParaRPr>
          </a:p>
          <a:p>
            <a:r>
              <a:rPr lang="en-US" sz="2400" dirty="0" smtClean="0">
                <a:solidFill>
                  <a:prstClr val="black"/>
                </a:solidFill>
              </a:rPr>
              <a:t>Valuable kick-off, yet little focus as of yet on role of  fresh food and prevention</a:t>
            </a:r>
            <a:endParaRPr lang="nl-NL" sz="2400" dirty="0">
              <a:solidFill>
                <a:prstClr val="black"/>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33237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FF0000"/>
                </a:solidFill>
              </a:rPr>
              <a:t>Dutch Patient agenda</a:t>
            </a:r>
            <a:endParaRPr lang="nl-NL" b="1" dirty="0">
              <a:solidFill>
                <a:srgbClr val="FF0000"/>
              </a:solidFill>
            </a:endParaRPr>
          </a:p>
        </p:txBody>
      </p:sp>
      <p:sp>
        <p:nvSpPr>
          <p:cNvPr id="5" name="Tekstvak 4"/>
          <p:cNvSpPr txBox="1"/>
          <p:nvPr/>
        </p:nvSpPr>
        <p:spPr>
          <a:xfrm>
            <a:off x="227249" y="1340768"/>
            <a:ext cx="8596154" cy="2308324"/>
          </a:xfrm>
          <a:prstGeom prst="rect">
            <a:avLst/>
          </a:prstGeom>
          <a:noFill/>
        </p:spPr>
        <p:txBody>
          <a:bodyPr wrap="square" rtlCol="0">
            <a:spAutoFit/>
          </a:bodyPr>
          <a:lstStyle/>
          <a:p>
            <a:r>
              <a:rPr lang="en-US" sz="2400" dirty="0" smtClean="0">
                <a:solidFill>
                  <a:prstClr val="black"/>
                </a:solidFill>
              </a:rPr>
              <a:t>Builds on the 2013 report and expands it</a:t>
            </a:r>
          </a:p>
          <a:p>
            <a:r>
              <a:rPr lang="en-US" sz="2400" dirty="0" smtClean="0">
                <a:solidFill>
                  <a:prstClr val="black"/>
                </a:solidFill>
              </a:rPr>
              <a:t>Key points:</a:t>
            </a:r>
          </a:p>
          <a:p>
            <a:pPr marL="457200" indent="-457200">
              <a:buFont typeface="+mj-lt"/>
              <a:buAutoNum type="arabicPeriod"/>
            </a:pPr>
            <a:r>
              <a:rPr lang="en-US" sz="2400" b="1" dirty="0" smtClean="0">
                <a:solidFill>
                  <a:prstClr val="black"/>
                </a:solidFill>
              </a:rPr>
              <a:t>Actors in food and health system to collaborate  in order to empower food to become an acknowledged medical prevention and intervention strategy, tuned to the stage in the treatment process and the phase of life one is in</a:t>
            </a:r>
            <a:endParaRPr lang="nl-NL" sz="2400" b="1" dirty="0">
              <a:solidFill>
                <a:prstClr val="black"/>
              </a:solidFill>
            </a:endParaRPr>
          </a:p>
        </p:txBody>
      </p:sp>
      <p:cxnSp>
        <p:nvCxnSpPr>
          <p:cNvPr id="7" name="Rechte verbindingslijn 6"/>
          <p:cNvCxnSpPr/>
          <p:nvPr/>
        </p:nvCxnSpPr>
        <p:spPr>
          <a:xfrm>
            <a:off x="6382059" y="4220220"/>
            <a:ext cx="58054" cy="225676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p:nvCxnSpPr>
        <p:spPr>
          <a:xfrm>
            <a:off x="5166937" y="5237919"/>
            <a:ext cx="2458967"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4899102" y="3649092"/>
            <a:ext cx="3023967" cy="646331"/>
          </a:xfrm>
          <a:prstGeom prst="rect">
            <a:avLst/>
          </a:prstGeom>
          <a:noFill/>
        </p:spPr>
        <p:txBody>
          <a:bodyPr wrap="square" rtlCol="0">
            <a:spAutoFit/>
          </a:bodyPr>
          <a:lstStyle/>
          <a:p>
            <a:pPr algn="ctr"/>
            <a:r>
              <a:rPr lang="en-US" b="1" dirty="0" smtClean="0">
                <a:solidFill>
                  <a:prstClr val="black"/>
                </a:solidFill>
              </a:rPr>
              <a:t>Recovery and care after treatments</a:t>
            </a:r>
            <a:endParaRPr lang="nl-NL" b="1" dirty="0">
              <a:solidFill>
                <a:prstClr val="black"/>
              </a:solidFill>
            </a:endParaRPr>
          </a:p>
        </p:txBody>
      </p:sp>
      <p:sp>
        <p:nvSpPr>
          <p:cNvPr id="10" name="Tekstvak 9"/>
          <p:cNvSpPr txBox="1"/>
          <p:nvPr/>
        </p:nvSpPr>
        <p:spPr>
          <a:xfrm>
            <a:off x="7932820" y="5012824"/>
            <a:ext cx="1211180" cy="369332"/>
          </a:xfrm>
          <a:prstGeom prst="rect">
            <a:avLst/>
          </a:prstGeom>
          <a:noFill/>
        </p:spPr>
        <p:txBody>
          <a:bodyPr wrap="square" rtlCol="0">
            <a:spAutoFit/>
          </a:bodyPr>
          <a:lstStyle/>
          <a:p>
            <a:r>
              <a:rPr lang="en-US" b="1" dirty="0" smtClean="0">
                <a:solidFill>
                  <a:prstClr val="black"/>
                </a:solidFill>
              </a:rPr>
              <a:t>End of life</a:t>
            </a:r>
            <a:endParaRPr lang="nl-NL" b="1" dirty="0">
              <a:solidFill>
                <a:prstClr val="black"/>
              </a:solidFill>
            </a:endParaRPr>
          </a:p>
        </p:txBody>
      </p:sp>
      <p:sp>
        <p:nvSpPr>
          <p:cNvPr id="11" name="Tekstvak 10"/>
          <p:cNvSpPr txBox="1"/>
          <p:nvPr/>
        </p:nvSpPr>
        <p:spPr>
          <a:xfrm>
            <a:off x="3377431" y="5012824"/>
            <a:ext cx="1649437" cy="369332"/>
          </a:xfrm>
          <a:prstGeom prst="rect">
            <a:avLst/>
          </a:prstGeom>
          <a:noFill/>
        </p:spPr>
        <p:txBody>
          <a:bodyPr wrap="square" rtlCol="0">
            <a:spAutoFit/>
          </a:bodyPr>
          <a:lstStyle/>
          <a:p>
            <a:pPr algn="ctr"/>
            <a:r>
              <a:rPr lang="en-US" b="1" dirty="0" smtClean="0">
                <a:solidFill>
                  <a:prstClr val="black"/>
                </a:solidFill>
              </a:rPr>
              <a:t>Unborn child</a:t>
            </a:r>
            <a:endParaRPr lang="nl-NL" b="1" dirty="0">
              <a:solidFill>
                <a:prstClr val="black"/>
              </a:solidFill>
            </a:endParaRPr>
          </a:p>
        </p:txBody>
      </p:sp>
      <p:sp>
        <p:nvSpPr>
          <p:cNvPr id="12" name="Tekstvak 11"/>
          <p:cNvSpPr txBox="1"/>
          <p:nvPr/>
        </p:nvSpPr>
        <p:spPr>
          <a:xfrm>
            <a:off x="5953559" y="6476985"/>
            <a:ext cx="1672345" cy="369332"/>
          </a:xfrm>
          <a:prstGeom prst="rect">
            <a:avLst/>
          </a:prstGeom>
          <a:noFill/>
        </p:spPr>
        <p:txBody>
          <a:bodyPr wrap="square" rtlCol="0">
            <a:spAutoFit/>
          </a:bodyPr>
          <a:lstStyle/>
          <a:p>
            <a:r>
              <a:rPr lang="en-US" b="1" dirty="0" smtClean="0">
                <a:solidFill>
                  <a:prstClr val="black"/>
                </a:solidFill>
              </a:rPr>
              <a:t>Prevention</a:t>
            </a:r>
            <a:endParaRPr lang="nl-NL" b="1" dirty="0">
              <a:solidFill>
                <a:prstClr val="black"/>
              </a:solidFill>
            </a:endParaRPr>
          </a:p>
        </p:txBody>
      </p:sp>
      <p:pic>
        <p:nvPicPr>
          <p:cNvPr id="13" name="Afbeelding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1" y="4615681"/>
            <a:ext cx="2700338" cy="2045970"/>
          </a:xfrm>
          <a:prstGeom prst="rect">
            <a:avLst/>
          </a:prstGeom>
        </p:spPr>
      </p:pic>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84919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en-US" b="1" dirty="0" smtClean="0">
                <a:solidFill>
                  <a:srgbClr val="FF0000"/>
                </a:solidFill>
              </a:rPr>
              <a:t>Dutch Patient Agenda (2)</a:t>
            </a:r>
            <a:endParaRPr lang="nl-NL" b="1" dirty="0">
              <a:solidFill>
                <a:srgbClr val="FF0000"/>
              </a:solidFill>
            </a:endParaRPr>
          </a:p>
        </p:txBody>
      </p:sp>
      <p:sp>
        <p:nvSpPr>
          <p:cNvPr id="5" name="Tekstvak 4"/>
          <p:cNvSpPr txBox="1"/>
          <p:nvPr/>
        </p:nvSpPr>
        <p:spPr>
          <a:xfrm>
            <a:off x="265392" y="1129045"/>
            <a:ext cx="7360512" cy="5078313"/>
          </a:xfrm>
          <a:prstGeom prst="rect">
            <a:avLst/>
          </a:prstGeom>
          <a:noFill/>
        </p:spPr>
        <p:txBody>
          <a:bodyPr wrap="square" rtlCol="0">
            <a:spAutoFit/>
          </a:bodyPr>
          <a:lstStyle/>
          <a:p>
            <a:pPr marL="457200" indent="-457200">
              <a:buFont typeface="+mj-lt"/>
              <a:buAutoNum type="arabicPeriod"/>
            </a:pPr>
            <a:r>
              <a:rPr lang="en-US" sz="2400" dirty="0" smtClean="0">
                <a:solidFill>
                  <a:prstClr val="black"/>
                </a:solidFill>
              </a:rPr>
              <a:t>Better (early) diagnostics , </a:t>
            </a:r>
            <a:r>
              <a:rPr lang="en-US" sz="2400" dirty="0" err="1" smtClean="0">
                <a:solidFill>
                  <a:prstClr val="black"/>
                </a:solidFill>
              </a:rPr>
              <a:t>incl</a:t>
            </a:r>
            <a:r>
              <a:rPr lang="en-US" sz="2400" dirty="0" smtClean="0">
                <a:solidFill>
                  <a:prstClr val="black"/>
                </a:solidFill>
              </a:rPr>
              <a:t> DNA</a:t>
            </a:r>
            <a:endParaRPr lang="en-US" sz="2400" dirty="0">
              <a:solidFill>
                <a:prstClr val="black"/>
              </a:solidFill>
            </a:endParaRPr>
          </a:p>
          <a:p>
            <a:pPr marL="457200" indent="-457200">
              <a:buFont typeface="+mj-lt"/>
              <a:buAutoNum type="arabicPeriod"/>
            </a:pPr>
            <a:r>
              <a:rPr lang="en-US" sz="2400" dirty="0">
                <a:solidFill>
                  <a:prstClr val="black"/>
                </a:solidFill>
              </a:rPr>
              <a:t>Build on experience based knowledge of patients</a:t>
            </a:r>
          </a:p>
          <a:p>
            <a:pPr marL="457200" indent="-457200">
              <a:buFont typeface="+mj-lt"/>
              <a:buAutoNum type="arabicPeriod"/>
            </a:pPr>
            <a:r>
              <a:rPr lang="en-US" sz="2400" dirty="0">
                <a:solidFill>
                  <a:prstClr val="black"/>
                </a:solidFill>
              </a:rPr>
              <a:t>Take serious and validate alternative visions on food and health</a:t>
            </a:r>
          </a:p>
          <a:p>
            <a:pPr marL="457200" indent="-457200">
              <a:buFont typeface="+mj-lt"/>
              <a:buAutoNum type="arabicPeriod"/>
            </a:pPr>
            <a:r>
              <a:rPr lang="en-US" sz="2400" dirty="0">
                <a:solidFill>
                  <a:prstClr val="black"/>
                </a:solidFill>
              </a:rPr>
              <a:t>Better dietary advice</a:t>
            </a:r>
          </a:p>
          <a:p>
            <a:pPr marL="457200" indent="-457200">
              <a:buFont typeface="+mj-lt"/>
              <a:buAutoNum type="arabicPeriod"/>
            </a:pPr>
            <a:r>
              <a:rPr lang="en-US" sz="2400" dirty="0">
                <a:solidFill>
                  <a:prstClr val="black"/>
                </a:solidFill>
              </a:rPr>
              <a:t>Food research to focus on synergistic health effects of food</a:t>
            </a:r>
          </a:p>
          <a:p>
            <a:pPr marL="457200" indent="-457200">
              <a:buFont typeface="+mj-lt"/>
              <a:buAutoNum type="arabicPeriod"/>
            </a:pPr>
            <a:r>
              <a:rPr lang="en-US" sz="2400" dirty="0" smtClean="0">
                <a:solidFill>
                  <a:prstClr val="black"/>
                </a:solidFill>
              </a:rPr>
              <a:t>Better food products</a:t>
            </a:r>
            <a:endParaRPr lang="en-US" sz="2400" dirty="0">
              <a:solidFill>
                <a:prstClr val="black"/>
              </a:solidFill>
            </a:endParaRPr>
          </a:p>
          <a:p>
            <a:pPr marL="457200" indent="-457200">
              <a:buFont typeface="+mj-lt"/>
              <a:buAutoNum type="arabicPeriod"/>
            </a:pPr>
            <a:r>
              <a:rPr lang="en-US" sz="2400" dirty="0" smtClean="0">
                <a:solidFill>
                  <a:prstClr val="black"/>
                </a:solidFill>
              </a:rPr>
              <a:t>“</a:t>
            </a:r>
            <a:r>
              <a:rPr lang="en-US" sz="2400" dirty="0" err="1">
                <a:solidFill>
                  <a:prstClr val="black"/>
                </a:solidFill>
              </a:rPr>
              <a:t>Salutogenic</a:t>
            </a:r>
            <a:r>
              <a:rPr lang="en-US" sz="2400" dirty="0">
                <a:solidFill>
                  <a:prstClr val="black"/>
                </a:solidFill>
              </a:rPr>
              <a:t> society” </a:t>
            </a:r>
            <a:r>
              <a:rPr lang="en-US" sz="2400" dirty="0" smtClean="0">
                <a:solidFill>
                  <a:prstClr val="black"/>
                </a:solidFill>
              </a:rPr>
              <a:t>: healing </a:t>
            </a:r>
            <a:r>
              <a:rPr lang="en-US" sz="2400" dirty="0">
                <a:solidFill>
                  <a:prstClr val="black"/>
                </a:solidFill>
              </a:rPr>
              <a:t>environments at all levels</a:t>
            </a:r>
          </a:p>
          <a:p>
            <a:pPr marL="457200" indent="-457200">
              <a:buFont typeface="+mj-lt"/>
              <a:buAutoNum type="arabicPeriod"/>
            </a:pPr>
            <a:r>
              <a:rPr lang="en-US" sz="2400" dirty="0" smtClean="0">
                <a:solidFill>
                  <a:prstClr val="black"/>
                </a:solidFill>
              </a:rPr>
              <a:t>Build up of patient  movement</a:t>
            </a:r>
          </a:p>
          <a:p>
            <a:endParaRPr lang="en-US" sz="2400" dirty="0">
              <a:solidFill>
                <a:prstClr val="black"/>
              </a:solidFill>
            </a:endParaRP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endParaRPr lang="en-US" b="1" dirty="0">
              <a:solidFill>
                <a:prstClr val="black"/>
              </a:solidFill>
            </a:endParaRPr>
          </a:p>
        </p:txBody>
      </p:sp>
      <p:pic>
        <p:nvPicPr>
          <p:cNvPr id="16" name="Afbeelding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735" y="4494579"/>
            <a:ext cx="2700338" cy="2045970"/>
          </a:xfrm>
          <a:prstGeom prst="rect">
            <a:avLst/>
          </a:prstGeom>
        </p:spPr>
      </p:pic>
      <p:sp>
        <p:nvSpPr>
          <p:cNvPr id="17" name="Tekstvak 16"/>
          <p:cNvSpPr txBox="1"/>
          <p:nvPr/>
        </p:nvSpPr>
        <p:spPr>
          <a:xfrm>
            <a:off x="743267" y="6211669"/>
            <a:ext cx="7687056" cy="646331"/>
          </a:xfrm>
          <a:prstGeom prst="rect">
            <a:avLst/>
          </a:prstGeom>
          <a:solidFill>
            <a:srgbClr val="4F81BD"/>
          </a:solidFill>
        </p:spPr>
        <p:txBody>
          <a:bodyPr wrap="square" rtlCol="0">
            <a:spAutoFit/>
          </a:bodyPr>
          <a:lstStyle/>
          <a:p>
            <a:pPr fontAlgn="base">
              <a:spcBef>
                <a:spcPct val="0"/>
              </a:spcBef>
              <a:spcAft>
                <a:spcPct val="0"/>
              </a:spcAft>
              <a:defRPr/>
            </a:pPr>
            <a:r>
              <a:rPr lang="en-US" kern="0" dirty="0">
                <a:solidFill>
                  <a:prstClr val="black"/>
                </a:solidFill>
                <a:latin typeface="Arial" charset="0"/>
                <a:ea typeface="ＭＳ Ｐゴシック" pitchFamily="-84" charset="-128"/>
              </a:rPr>
              <a:t>Roadmap for the development of Personalised Food from a patient perspective (Platform Patient and Food)</a:t>
            </a:r>
            <a:endParaRPr lang="nl-NL" kern="0" dirty="0">
              <a:solidFill>
                <a:prstClr val="black"/>
              </a:solidFill>
              <a:latin typeface="Arial" charset="0"/>
              <a:ea typeface="ＭＳ Ｐゴシック" pitchFamily="-84" charset="-128"/>
            </a:endParaRPr>
          </a:p>
        </p:txBody>
      </p:sp>
    </p:spTree>
    <p:extLst>
      <p:ext uri="{BB962C8B-B14F-4D97-AF65-F5344CB8AC3E}">
        <p14:creationId xmlns:p14="http://schemas.microsoft.com/office/powerpoint/2010/main" val="3120864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526" y="82689"/>
            <a:ext cx="8229600" cy="1143000"/>
          </a:xfrm>
        </p:spPr>
        <p:txBody>
          <a:bodyPr/>
          <a:lstStyle/>
          <a:p>
            <a:r>
              <a:rPr lang="en-US" b="1" dirty="0" smtClean="0">
                <a:solidFill>
                  <a:srgbClr val="FF0000"/>
                </a:solidFill>
              </a:rPr>
              <a:t>Dutch Patient agenda (3)</a:t>
            </a:r>
            <a:endParaRPr lang="nl-NL" b="1" dirty="0">
              <a:solidFill>
                <a:srgbClr val="FF0000"/>
              </a:solidFill>
            </a:endParaRPr>
          </a:p>
        </p:txBody>
      </p:sp>
      <p:sp>
        <p:nvSpPr>
          <p:cNvPr id="5" name="Tekstvak 4"/>
          <p:cNvSpPr txBox="1"/>
          <p:nvPr/>
        </p:nvSpPr>
        <p:spPr>
          <a:xfrm>
            <a:off x="251520" y="1556792"/>
            <a:ext cx="8596154" cy="5262979"/>
          </a:xfrm>
          <a:prstGeom prst="rect">
            <a:avLst/>
          </a:prstGeom>
          <a:noFill/>
        </p:spPr>
        <p:txBody>
          <a:bodyPr wrap="square" rtlCol="0">
            <a:spAutoFit/>
          </a:bodyPr>
          <a:lstStyle/>
          <a:p>
            <a:r>
              <a:rPr lang="en-US" sz="2800" b="1" dirty="0">
                <a:solidFill>
                  <a:srgbClr val="FF0000"/>
                </a:solidFill>
              </a:rPr>
              <a:t>Platform Patient and </a:t>
            </a:r>
            <a:r>
              <a:rPr lang="en-US" sz="2800" b="1" dirty="0" smtClean="0">
                <a:solidFill>
                  <a:srgbClr val="FF0000"/>
                </a:solidFill>
              </a:rPr>
              <a:t>Food – currently involved </a:t>
            </a:r>
            <a:r>
              <a:rPr lang="en-US" sz="2800" b="1" dirty="0" err="1" smtClean="0">
                <a:solidFill>
                  <a:srgbClr val="FF0000"/>
                </a:solidFill>
              </a:rPr>
              <a:t>organisations</a:t>
            </a:r>
            <a:endParaRPr lang="en-US" sz="2800" b="1" dirty="0" smtClean="0">
              <a:solidFill>
                <a:srgbClr val="FF0000"/>
              </a:solidFill>
            </a:endParaRPr>
          </a:p>
          <a:p>
            <a:endParaRPr lang="en-US" sz="2800" b="1" dirty="0" smtClean="0">
              <a:solidFill>
                <a:srgbClr val="FF0000"/>
              </a:solidFill>
            </a:endParaRPr>
          </a:p>
          <a:p>
            <a:pPr marL="457200" indent="-457200">
              <a:buFont typeface="Arial" panose="020B0604020202020204" pitchFamily="34" charset="0"/>
              <a:buChar char="•"/>
            </a:pPr>
            <a:r>
              <a:rPr lang="en-US" sz="2800" b="1" dirty="0" smtClean="0">
                <a:solidFill>
                  <a:prstClr val="black"/>
                </a:solidFill>
              </a:rPr>
              <a:t>Cancer: Inspire2Live, </a:t>
            </a:r>
            <a:r>
              <a:rPr lang="en-US" sz="2800" b="1" dirty="0" err="1" smtClean="0">
                <a:solidFill>
                  <a:prstClr val="black"/>
                </a:solidFill>
              </a:rPr>
              <a:t>Levenmet</a:t>
            </a:r>
            <a:r>
              <a:rPr lang="en-US" sz="2800" b="1" dirty="0" smtClean="0">
                <a:solidFill>
                  <a:prstClr val="black"/>
                </a:solidFill>
              </a:rPr>
              <a:t> </a:t>
            </a:r>
            <a:r>
              <a:rPr lang="en-US" sz="2800" b="1" dirty="0" err="1" smtClean="0">
                <a:solidFill>
                  <a:prstClr val="black"/>
                </a:solidFill>
              </a:rPr>
              <a:t>Kanker</a:t>
            </a:r>
            <a:endParaRPr lang="en-US" sz="2800" b="1" dirty="0" smtClean="0">
              <a:solidFill>
                <a:prstClr val="black"/>
              </a:solidFill>
            </a:endParaRPr>
          </a:p>
          <a:p>
            <a:pPr marL="457200" indent="-457200">
              <a:buFont typeface="Arial" panose="020B0604020202020204" pitchFamily="34" charset="0"/>
              <a:buChar char="•"/>
            </a:pPr>
            <a:r>
              <a:rPr lang="en-US" sz="2800" b="1" dirty="0" smtClean="0">
                <a:solidFill>
                  <a:prstClr val="black"/>
                </a:solidFill>
              </a:rPr>
              <a:t>Kidney patient </a:t>
            </a:r>
            <a:r>
              <a:rPr lang="en-US" sz="2800" b="1" dirty="0" err="1" smtClean="0">
                <a:solidFill>
                  <a:prstClr val="black"/>
                </a:solidFill>
              </a:rPr>
              <a:t>organisation</a:t>
            </a:r>
            <a:endParaRPr lang="en-US" sz="2800" b="1" dirty="0" smtClean="0">
              <a:solidFill>
                <a:prstClr val="black"/>
              </a:solidFill>
            </a:endParaRPr>
          </a:p>
          <a:p>
            <a:pPr marL="457200" indent="-457200">
              <a:buFont typeface="Arial" panose="020B0604020202020204" pitchFamily="34" charset="0"/>
              <a:buChar char="•"/>
            </a:pPr>
            <a:r>
              <a:rPr lang="en-US" sz="2800" b="1" dirty="0" smtClean="0">
                <a:solidFill>
                  <a:prstClr val="black"/>
                </a:solidFill>
              </a:rPr>
              <a:t>Heart &amp; Vessels groups</a:t>
            </a:r>
          </a:p>
          <a:p>
            <a:pPr marL="457200" indent="-457200">
              <a:buFont typeface="Arial" panose="020B0604020202020204" pitchFamily="34" charset="0"/>
              <a:buChar char="•"/>
            </a:pPr>
            <a:r>
              <a:rPr lang="en-US" sz="2800" b="1" dirty="0" smtClean="0">
                <a:solidFill>
                  <a:prstClr val="black"/>
                </a:solidFill>
              </a:rPr>
              <a:t>Obesity </a:t>
            </a:r>
            <a:r>
              <a:rPr lang="en-US" sz="2800" b="1" dirty="0" err="1" smtClean="0">
                <a:solidFill>
                  <a:prstClr val="black"/>
                </a:solidFill>
              </a:rPr>
              <a:t>organisation</a:t>
            </a:r>
            <a:endParaRPr lang="en-US" sz="2800" b="1" dirty="0" smtClean="0">
              <a:solidFill>
                <a:prstClr val="black"/>
              </a:solidFill>
            </a:endParaRPr>
          </a:p>
          <a:p>
            <a:pPr marL="457200" indent="-457200">
              <a:buFont typeface="Arial" panose="020B0604020202020204" pitchFamily="34" charset="0"/>
              <a:buChar char="•"/>
            </a:pPr>
            <a:r>
              <a:rPr lang="en-US" sz="2800" b="1" dirty="0" smtClean="0">
                <a:solidFill>
                  <a:prstClr val="black"/>
                </a:solidFill>
              </a:rPr>
              <a:t>Diabetes Lung patients </a:t>
            </a:r>
            <a:r>
              <a:rPr lang="en-US" sz="2800" b="1" dirty="0" err="1" smtClean="0">
                <a:solidFill>
                  <a:prstClr val="black"/>
                </a:solidFill>
              </a:rPr>
              <a:t>organisation</a:t>
            </a:r>
            <a:endParaRPr lang="en-US" sz="2800" b="1" dirty="0" smtClean="0">
              <a:solidFill>
                <a:prstClr val="black"/>
              </a:solidFill>
            </a:endParaRPr>
          </a:p>
          <a:p>
            <a:pPr marL="457200" indent="-457200">
              <a:buFont typeface="Arial" panose="020B0604020202020204" pitchFamily="34" charset="0"/>
              <a:buChar char="•"/>
            </a:pPr>
            <a:r>
              <a:rPr lang="en-US" sz="2800" b="1" dirty="0" smtClean="0">
                <a:solidFill>
                  <a:prstClr val="black"/>
                </a:solidFill>
              </a:rPr>
              <a:t>ME/Chronic Fatigue Syndrome</a:t>
            </a:r>
          </a:p>
          <a:p>
            <a:pPr marL="457200" indent="-457200">
              <a:buFont typeface="Arial" panose="020B0604020202020204" pitchFamily="34" charset="0"/>
              <a:buChar char="•"/>
            </a:pPr>
            <a:r>
              <a:rPr lang="en-US" sz="2800" b="1" dirty="0" smtClean="0">
                <a:solidFill>
                  <a:prstClr val="black"/>
                </a:solidFill>
              </a:rPr>
              <a:t>Muscle disease </a:t>
            </a:r>
            <a:r>
              <a:rPr lang="en-US" sz="2800" b="1" dirty="0" err="1" smtClean="0">
                <a:solidFill>
                  <a:prstClr val="black"/>
                </a:solidFill>
              </a:rPr>
              <a:t>organisation</a:t>
            </a:r>
            <a:endParaRPr lang="en-US" sz="2800" b="1" dirty="0" smtClean="0">
              <a:solidFill>
                <a:prstClr val="black"/>
              </a:solidFill>
            </a:endParaRPr>
          </a:p>
          <a:p>
            <a:pPr marL="457200" indent="-457200">
              <a:buFont typeface="Arial" panose="020B0604020202020204" pitchFamily="34" charset="0"/>
              <a:buChar char="•"/>
            </a:pPr>
            <a:r>
              <a:rPr lang="en-US" sz="2800" b="1" dirty="0" smtClean="0">
                <a:solidFill>
                  <a:prstClr val="black"/>
                </a:solidFill>
              </a:rPr>
              <a:t>Dutch CAA Foundation</a:t>
            </a:r>
          </a:p>
          <a:p>
            <a:pPr marL="457200" indent="-457200">
              <a:buFont typeface="Arial" panose="020B0604020202020204" pitchFamily="34" charset="0"/>
              <a:buChar char="•"/>
            </a:pPr>
            <a:r>
              <a:rPr lang="en-US" sz="2800" b="1" dirty="0" smtClean="0">
                <a:solidFill>
                  <a:prstClr val="black"/>
                </a:solidFill>
              </a:rPr>
              <a:t>VSOP rare and genetic illnesses </a:t>
            </a:r>
            <a:r>
              <a:rPr lang="en-US" sz="2800" b="1" dirty="0" err="1" smtClean="0">
                <a:solidFill>
                  <a:prstClr val="black"/>
                </a:solidFill>
              </a:rPr>
              <a:t>organisation</a:t>
            </a:r>
            <a:endParaRPr lang="en-US" sz="2800" b="1" dirty="0">
              <a:solidFill>
                <a:srgbClr val="FF0000"/>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4099719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smtClean="0">
                <a:solidFill>
                  <a:srgbClr val="FF0000"/>
                </a:solidFill>
              </a:rPr>
              <a:t>Working towards transitions:</a:t>
            </a:r>
            <a:br>
              <a:rPr lang="en-US" b="1" dirty="0" smtClean="0">
                <a:solidFill>
                  <a:srgbClr val="FF0000"/>
                </a:solidFill>
              </a:rPr>
            </a:br>
            <a:r>
              <a:rPr lang="en-US" b="1" dirty="0" smtClean="0">
                <a:solidFill>
                  <a:srgbClr val="FF0000"/>
                </a:solidFill>
              </a:rPr>
              <a:t>Stepping Stones</a:t>
            </a:r>
            <a:endParaRPr lang="nl-NL" b="1" dirty="0">
              <a:solidFill>
                <a:srgbClr val="FF0000"/>
              </a:solidFill>
            </a:endParaRPr>
          </a:p>
        </p:txBody>
      </p:sp>
      <p:sp>
        <p:nvSpPr>
          <p:cNvPr id="3" name="Tijdelijke aanduiding voor inhoud 2"/>
          <p:cNvSpPr>
            <a:spLocks noGrp="1"/>
          </p:cNvSpPr>
          <p:nvPr>
            <p:ph idx="1"/>
          </p:nvPr>
        </p:nvSpPr>
        <p:spPr/>
        <p:txBody>
          <a:bodyPr>
            <a:normAutofit/>
          </a:bodyPr>
          <a:lstStyle/>
          <a:p>
            <a:r>
              <a:rPr lang="en-US" sz="3600" dirty="0" smtClean="0"/>
              <a:t>Patient experimentation on food and health</a:t>
            </a:r>
          </a:p>
          <a:p>
            <a:r>
              <a:rPr lang="en-US" sz="3600" dirty="0"/>
              <a:t>Food </a:t>
            </a:r>
            <a:r>
              <a:rPr lang="en-US" sz="3600" dirty="0" smtClean="0"/>
              <a:t>coalitions</a:t>
            </a:r>
            <a:endParaRPr lang="en-US" sz="3600" dirty="0"/>
          </a:p>
          <a:p>
            <a:endParaRPr lang="en-US" dirty="0" smtClean="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34374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FF0000"/>
                </a:solidFill>
              </a:rPr>
              <a:t>Patient experimentation </a:t>
            </a:r>
            <a:r>
              <a:rPr lang="en-US" b="1" dirty="0" smtClean="0">
                <a:solidFill>
                  <a:srgbClr val="FF0000"/>
                </a:solidFill>
              </a:rPr>
              <a:t/>
            </a:r>
            <a:br>
              <a:rPr lang="en-US" b="1" dirty="0" smtClean="0">
                <a:solidFill>
                  <a:srgbClr val="FF0000"/>
                </a:solidFill>
              </a:rPr>
            </a:br>
            <a:r>
              <a:rPr lang="en-US" b="1" dirty="0" smtClean="0">
                <a:solidFill>
                  <a:srgbClr val="FF0000"/>
                </a:solidFill>
              </a:rPr>
              <a:t>on </a:t>
            </a:r>
            <a:r>
              <a:rPr lang="en-US" b="1" dirty="0">
                <a:solidFill>
                  <a:srgbClr val="FF0000"/>
                </a:solidFill>
              </a:rPr>
              <a:t>food and health</a:t>
            </a:r>
          </a:p>
        </p:txBody>
      </p:sp>
      <p:sp>
        <p:nvSpPr>
          <p:cNvPr id="3" name="Tijdelijke aanduiding voor inhoud 2"/>
          <p:cNvSpPr>
            <a:spLocks noGrp="1"/>
          </p:cNvSpPr>
          <p:nvPr>
            <p:ph idx="1"/>
          </p:nvPr>
        </p:nvSpPr>
        <p:spPr>
          <a:xfrm>
            <a:off x="0" y="1600202"/>
            <a:ext cx="9144000" cy="5141166"/>
          </a:xfrm>
        </p:spPr>
        <p:txBody>
          <a:bodyPr>
            <a:normAutofit fontScale="85000" lnSpcReduction="10000"/>
          </a:bodyPr>
          <a:lstStyle/>
          <a:p>
            <a:r>
              <a:rPr lang="en-US" dirty="0" smtClean="0"/>
              <a:t>Goal: to establish a trusted platform</a:t>
            </a:r>
          </a:p>
          <a:p>
            <a:r>
              <a:rPr lang="en-US" dirty="0" smtClean="0"/>
              <a:t>Challenges:</a:t>
            </a:r>
          </a:p>
          <a:p>
            <a:r>
              <a:rPr lang="en-US" dirty="0" smtClean="0"/>
              <a:t>How to extract knowledge from highly </a:t>
            </a:r>
            <a:r>
              <a:rPr lang="en-US" dirty="0" err="1" smtClean="0"/>
              <a:t>contextualised</a:t>
            </a:r>
            <a:r>
              <a:rPr lang="en-US" dirty="0" smtClean="0"/>
              <a:t> data?</a:t>
            </a:r>
          </a:p>
          <a:p>
            <a:r>
              <a:rPr lang="en-US" dirty="0" smtClean="0"/>
              <a:t>Widen the methodological research scope, beyond (and before…) RCT’s:</a:t>
            </a:r>
          </a:p>
          <a:p>
            <a:pPr lvl="1"/>
            <a:r>
              <a:rPr lang="en-US" dirty="0" smtClean="0"/>
              <a:t>Qualitative Narrative research techniques, story analysis, combined with hard data (QS)</a:t>
            </a:r>
          </a:p>
          <a:p>
            <a:pPr lvl="1"/>
            <a:r>
              <a:rPr lang="en-US" dirty="0" smtClean="0"/>
              <a:t>Grounded theory – no virtual patients</a:t>
            </a:r>
          </a:p>
          <a:p>
            <a:pPr lvl="1"/>
            <a:r>
              <a:rPr lang="en-US" dirty="0" smtClean="0"/>
              <a:t>Uncertainty is a given, learning based paradigm</a:t>
            </a:r>
          </a:p>
          <a:p>
            <a:endParaRPr lang="en-US" dirty="0" smtClean="0"/>
          </a:p>
          <a:p>
            <a:r>
              <a:rPr lang="en-US" dirty="0" smtClean="0"/>
              <a:t>Learn from other domains: agriculture, spatial planning</a:t>
            </a:r>
          </a:p>
          <a:p>
            <a:r>
              <a:rPr lang="en-US" dirty="0" smtClean="0"/>
              <a:t>Eventually: Health Data Cooperatives – ownership is crucial</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51938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640" y="-417873"/>
            <a:ext cx="3960440" cy="265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195736" y="336024"/>
            <a:ext cx="8229600" cy="1143000"/>
          </a:xfrm>
        </p:spPr>
        <p:txBody>
          <a:bodyPr>
            <a:normAutofit/>
          </a:bodyPr>
          <a:lstStyle/>
          <a:p>
            <a:r>
              <a:rPr lang="en-US" b="1" dirty="0">
                <a:solidFill>
                  <a:srgbClr val="FF0000"/>
                </a:solidFill>
              </a:rPr>
              <a:t>Food </a:t>
            </a:r>
            <a:r>
              <a:rPr lang="en-US" b="1" dirty="0" smtClean="0">
                <a:solidFill>
                  <a:srgbClr val="FF0000"/>
                </a:solidFill>
              </a:rPr>
              <a:t>coalitions</a:t>
            </a:r>
            <a:endParaRPr lang="en-US" b="1" dirty="0">
              <a:solidFill>
                <a:srgbClr val="FF0000"/>
              </a:solidFill>
            </a:endParaRPr>
          </a:p>
        </p:txBody>
      </p:sp>
      <p:sp>
        <p:nvSpPr>
          <p:cNvPr id="3" name="Tijdelijke aanduiding voor inhoud 2"/>
          <p:cNvSpPr>
            <a:spLocks noGrp="1"/>
          </p:cNvSpPr>
          <p:nvPr>
            <p:ph idx="1"/>
          </p:nvPr>
        </p:nvSpPr>
        <p:spPr>
          <a:xfrm>
            <a:off x="179512" y="2191363"/>
            <a:ext cx="8964488" cy="4699007"/>
          </a:xfrm>
        </p:spPr>
        <p:txBody>
          <a:bodyPr>
            <a:normAutofit lnSpcReduction="10000"/>
          </a:bodyPr>
          <a:lstStyle/>
          <a:p>
            <a:r>
              <a:rPr lang="en-US" sz="2800" b="1" dirty="0" err="1" smtClean="0">
                <a:solidFill>
                  <a:srgbClr val="FF0000"/>
                </a:solidFill>
              </a:rPr>
              <a:t>Foodsupplement</a:t>
            </a:r>
            <a:r>
              <a:rPr lang="en-US" sz="2800" b="1" dirty="0" smtClean="0">
                <a:solidFill>
                  <a:srgbClr val="FF0000"/>
                </a:solidFill>
              </a:rPr>
              <a:t> Prostate Cancer - PROSTAPREV</a:t>
            </a:r>
          </a:p>
          <a:p>
            <a:endParaRPr lang="en-US" sz="2800" dirty="0" smtClean="0"/>
          </a:p>
          <a:p>
            <a:r>
              <a:rPr lang="en-US" sz="2800" dirty="0" err="1" smtClean="0"/>
              <a:t>O.a</a:t>
            </a:r>
            <a:r>
              <a:rPr lang="en-US" sz="2800" dirty="0" smtClean="0"/>
              <a:t>. </a:t>
            </a:r>
            <a:r>
              <a:rPr lang="en-US" sz="2800" dirty="0" err="1"/>
              <a:t>V</a:t>
            </a:r>
            <a:r>
              <a:rPr lang="en-US" sz="2800" dirty="0" err="1" smtClean="0"/>
              <a:t>it</a:t>
            </a:r>
            <a:r>
              <a:rPr lang="en-US" sz="2800" dirty="0" smtClean="0"/>
              <a:t> E, lycopene (tomatoes), soy </a:t>
            </a:r>
            <a:r>
              <a:rPr lang="en-US" sz="2800" dirty="0" err="1" smtClean="0"/>
              <a:t>isoflavonoids</a:t>
            </a:r>
            <a:endParaRPr lang="en-US" sz="2800" dirty="0" smtClean="0"/>
          </a:p>
          <a:p>
            <a:r>
              <a:rPr lang="en-US" sz="2800" dirty="0" smtClean="0"/>
              <a:t>Doubling time of PSA levels delayed with factor 2.6</a:t>
            </a:r>
          </a:p>
          <a:p>
            <a:r>
              <a:rPr lang="en-US" sz="2800" dirty="0" smtClean="0"/>
              <a:t>Research dates back to 2005 (Schröder)</a:t>
            </a:r>
          </a:p>
          <a:p>
            <a:r>
              <a:rPr lang="en-US" sz="2800" dirty="0" smtClean="0"/>
              <a:t>Even patented, but not on the market</a:t>
            </a:r>
          </a:p>
          <a:p>
            <a:r>
              <a:rPr lang="en-US" sz="2800" dirty="0" smtClean="0"/>
              <a:t>Thru patient involvement: </a:t>
            </a:r>
          </a:p>
          <a:p>
            <a:pPr lvl="1"/>
            <a:r>
              <a:rPr lang="en-US" sz="2400" dirty="0" smtClean="0"/>
              <a:t>Coordinating </a:t>
            </a:r>
            <a:r>
              <a:rPr lang="en-US" sz="2400" dirty="0"/>
              <a:t>group </a:t>
            </a:r>
            <a:r>
              <a:rPr lang="en-US" sz="2400" dirty="0" smtClean="0"/>
              <a:t>established</a:t>
            </a:r>
          </a:p>
          <a:p>
            <a:pPr lvl="1"/>
            <a:r>
              <a:rPr lang="en-US" sz="2400" dirty="0" smtClean="0"/>
              <a:t>Now available, plus follow-up</a:t>
            </a:r>
          </a:p>
          <a:p>
            <a:pPr lvl="1"/>
            <a:r>
              <a:rPr lang="en-US" sz="2400" dirty="0" smtClean="0"/>
              <a:t>Financial feedback mechanism</a:t>
            </a:r>
          </a:p>
          <a:p>
            <a:endParaRPr lang="en-US" dirty="0" smtClean="0"/>
          </a:p>
          <a:p>
            <a:endParaRPr lang="en-US" dirty="0" smtClean="0"/>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4232700"/>
            <a:ext cx="2748685" cy="265766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03860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inhoud 2"/>
          <p:cNvSpPr>
            <a:spLocks noGrp="1"/>
          </p:cNvSpPr>
          <p:nvPr>
            <p:ph idx="1"/>
          </p:nvPr>
        </p:nvSpPr>
        <p:spPr>
          <a:xfrm>
            <a:off x="685800" y="1412875"/>
            <a:ext cx="8001000" cy="5064125"/>
          </a:xfrm>
        </p:spPr>
        <p:txBody>
          <a:bodyPr>
            <a:normAutofit/>
          </a:bodyPr>
          <a:lstStyle/>
          <a:p>
            <a:pPr marL="457200" lvl="0" indent="-457200" eaLnBrk="0" fontAlgn="base" hangingPunct="0">
              <a:spcAft>
                <a:spcPct val="10000"/>
              </a:spcAft>
              <a:buClr>
                <a:srgbClr val="FF0000"/>
              </a:buClr>
              <a:buFont typeface="Times" pitchFamily="18" charset="0"/>
              <a:buAutoNum type="arabicPeriod"/>
            </a:pPr>
            <a:endParaRPr lang="nl-NL" altLang="nl-NL" sz="2200" b="1" kern="0" dirty="0" smtClean="0">
              <a:solidFill>
                <a:srgbClr val="000000"/>
              </a:solidFill>
              <a:latin typeface="Arial"/>
            </a:endParaRP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Who am I</a:t>
            </a:r>
            <a:r>
              <a:rPr lang="en-US" altLang="nl-NL" sz="2200" b="1" kern="0" dirty="0">
                <a:solidFill>
                  <a:srgbClr val="000000"/>
                </a:solidFill>
                <a:latin typeface="Arial"/>
              </a:rPr>
              <a:t> </a:t>
            </a:r>
            <a:r>
              <a:rPr lang="en-US" altLang="nl-NL" sz="2200" b="1" kern="0" dirty="0" smtClean="0">
                <a:solidFill>
                  <a:srgbClr val="000000"/>
                </a:solidFill>
                <a:latin typeface="Arial"/>
              </a:rPr>
              <a:t>- the urge for </a:t>
            </a:r>
            <a:r>
              <a:rPr lang="en-US" altLang="nl-NL" sz="2200" b="1" kern="0" dirty="0">
                <a:solidFill>
                  <a:srgbClr val="000000"/>
                </a:solidFill>
                <a:latin typeface="Arial"/>
              </a:rPr>
              <a:t>r</a:t>
            </a:r>
            <a:r>
              <a:rPr lang="en-US" altLang="nl-NL" sz="2200" b="1" kern="0" dirty="0" smtClean="0">
                <a:solidFill>
                  <a:srgbClr val="000000"/>
                </a:solidFill>
                <a:latin typeface="Arial"/>
              </a:rPr>
              <a:t>educing incidence</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The end of Pubic Health, the end of statistical certainty</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Food as an example: short video</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The collaborative triangle of Personalised Food</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Patient Movement on Food</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Stepping stones</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Patient Experimentation</a:t>
            </a:r>
          </a:p>
          <a:p>
            <a:pPr marL="457200" lvl="0" indent="-457200" eaLnBrk="0" fontAlgn="base" hangingPunct="0">
              <a:spcAft>
                <a:spcPct val="10000"/>
              </a:spcAft>
              <a:buClr>
                <a:srgbClr val="FF0000"/>
              </a:buClr>
              <a:buFont typeface="Times" pitchFamily="18" charset="0"/>
              <a:buAutoNum type="arabicPeriod"/>
            </a:pPr>
            <a:r>
              <a:rPr lang="en-US" altLang="nl-NL" sz="2200" b="1" kern="0" dirty="0" smtClean="0">
                <a:solidFill>
                  <a:srgbClr val="000000"/>
                </a:solidFill>
                <a:latin typeface="Arial"/>
              </a:rPr>
              <a:t>Food Coalitions - Prostate cancer</a:t>
            </a:r>
          </a:p>
          <a:p>
            <a:pPr marL="457200" lvl="0" indent="-457200" eaLnBrk="0" fontAlgn="base" hangingPunct="0">
              <a:spcAft>
                <a:spcPct val="10000"/>
              </a:spcAft>
              <a:buClr>
                <a:srgbClr val="FF0000"/>
              </a:buClr>
              <a:buFont typeface="Times" pitchFamily="18" charset="0"/>
              <a:buAutoNum type="arabicPeriod"/>
            </a:pPr>
            <a:endParaRPr lang="en-US" altLang="nl-NL" sz="2200" b="1" kern="0" dirty="0" smtClean="0">
              <a:solidFill>
                <a:srgbClr val="000000"/>
              </a:solidFill>
              <a:latin typeface="Arial"/>
            </a:endParaRPr>
          </a:p>
          <a:p>
            <a:pPr marL="457200" lvl="0" indent="-457200" eaLnBrk="0" fontAlgn="base" hangingPunct="0">
              <a:spcAft>
                <a:spcPct val="10000"/>
              </a:spcAft>
              <a:buClr>
                <a:srgbClr val="FF0000"/>
              </a:buClr>
              <a:buFont typeface="Times" pitchFamily="18" charset="0"/>
              <a:buAutoNum type="arabicPeriod" startAt="2"/>
            </a:pPr>
            <a:endParaRPr lang="nl-NL" altLang="nl-NL" sz="2200" b="1" kern="0" dirty="0" smtClean="0">
              <a:solidFill>
                <a:srgbClr val="000000"/>
              </a:solidFill>
              <a:latin typeface="Arial"/>
            </a:endParaRPr>
          </a:p>
          <a:p>
            <a:pPr marL="457200" lvl="0" indent="-457200" eaLnBrk="0" fontAlgn="base" hangingPunct="0">
              <a:spcAft>
                <a:spcPct val="10000"/>
              </a:spcAft>
              <a:buClr>
                <a:srgbClr val="FF0000"/>
              </a:buClr>
              <a:buFont typeface="Times" pitchFamily="18" charset="0"/>
              <a:buAutoNum type="arabicPeriod" startAt="2"/>
            </a:pPr>
            <a:endParaRPr lang="en-US" altLang="nl-NL" sz="2200" b="1" kern="0" dirty="0">
              <a:solidFill>
                <a:srgbClr val="000000"/>
              </a:solidFill>
              <a:latin typeface="Arial"/>
            </a:endParaRPr>
          </a:p>
          <a:p>
            <a:pPr marL="0" lvl="0" indent="0" eaLnBrk="0" fontAlgn="base" hangingPunct="0">
              <a:spcAft>
                <a:spcPct val="10000"/>
              </a:spcAft>
              <a:buClr>
                <a:srgbClr val="FF0000"/>
              </a:buClr>
              <a:buNone/>
            </a:pPr>
            <a:endParaRPr lang="nl-NL" altLang="nl-NL" sz="2200" b="1" kern="0" dirty="0">
              <a:solidFill>
                <a:srgbClr val="000000"/>
              </a:solidFill>
              <a:latin typeface="Arial"/>
            </a:endParaRPr>
          </a:p>
          <a:p>
            <a:pPr marL="1828800" lvl="4" indent="0">
              <a:buFont typeface="Times" pitchFamily="18" charset="0"/>
              <a:buNone/>
              <a:defRPr/>
            </a:pPr>
            <a:endParaRPr lang="en-US" sz="2400" dirty="0" smtClean="0"/>
          </a:p>
        </p:txBody>
      </p:sp>
      <p:sp>
        <p:nvSpPr>
          <p:cNvPr id="19460" name="Titel 1"/>
          <p:cNvSpPr>
            <a:spLocks noGrp="1"/>
          </p:cNvSpPr>
          <p:nvPr>
            <p:ph type="title"/>
          </p:nvPr>
        </p:nvSpPr>
        <p:spPr>
          <a:xfrm>
            <a:off x="685800" y="304800"/>
            <a:ext cx="6694488" cy="873125"/>
          </a:xfrm>
        </p:spPr>
        <p:txBody>
          <a:bodyPr>
            <a:normAutofit/>
          </a:bodyPr>
          <a:lstStyle/>
          <a:p>
            <a:pPr algn="l"/>
            <a:r>
              <a:rPr lang="en-US" altLang="nl-NL" b="1" dirty="0" smtClean="0">
                <a:solidFill>
                  <a:srgbClr val="FF0000"/>
                </a:solidFill>
              </a:rPr>
              <a:t>This presentation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393842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FF0000"/>
                </a:solidFill>
              </a:rPr>
              <a:t>Voedingssupplement</a:t>
            </a:r>
            <a:r>
              <a:rPr lang="en-US" b="1" dirty="0" smtClean="0">
                <a:solidFill>
                  <a:srgbClr val="FF0000"/>
                </a:solidFill>
              </a:rPr>
              <a:t> </a:t>
            </a:r>
            <a:r>
              <a:rPr lang="en-US" b="1" dirty="0" err="1" smtClean="0">
                <a:solidFill>
                  <a:srgbClr val="FF0000"/>
                </a:solidFill>
              </a:rPr>
              <a:t>Prostaprev</a:t>
            </a:r>
            <a:endParaRPr lang="nl-NL" b="1" dirty="0">
              <a:solidFill>
                <a:srgbClr val="FF0000"/>
              </a:solidFill>
            </a:endParaRPr>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01" y="1852574"/>
            <a:ext cx="9306763" cy="5005426"/>
          </a:xfrm>
        </p:spPr>
      </p:pic>
      <p:sp>
        <p:nvSpPr>
          <p:cNvPr id="5" name="Ovaal 4"/>
          <p:cNvSpPr/>
          <p:nvPr/>
        </p:nvSpPr>
        <p:spPr>
          <a:xfrm>
            <a:off x="-180528" y="4342542"/>
            <a:ext cx="3744416"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 name="Tekstvak 2"/>
          <p:cNvSpPr txBox="1"/>
          <p:nvPr/>
        </p:nvSpPr>
        <p:spPr>
          <a:xfrm>
            <a:off x="2987824" y="5657671"/>
            <a:ext cx="6769074" cy="1200329"/>
          </a:xfrm>
          <a:prstGeom prst="rect">
            <a:avLst/>
          </a:prstGeom>
          <a:solidFill>
            <a:schemeClr val="bg1"/>
          </a:solidFill>
        </p:spPr>
        <p:txBody>
          <a:bodyPr wrap="square" rtlCol="0">
            <a:spAutoFit/>
          </a:bodyPr>
          <a:lstStyle/>
          <a:p>
            <a:r>
              <a:rPr lang="en-US" sz="2400" b="1" dirty="0" err="1" smtClean="0">
                <a:solidFill>
                  <a:srgbClr val="FF0000"/>
                </a:solidFill>
              </a:rPr>
              <a:t>Pranayur</a:t>
            </a:r>
            <a:r>
              <a:rPr lang="en-US" sz="2400" b="1" dirty="0" smtClean="0">
                <a:solidFill>
                  <a:srgbClr val="FF0000"/>
                </a:solidFill>
              </a:rPr>
              <a:t> supports the Foundation for Scientific Research on Prostate Cancer (SWOP). Of all sold packages  € 1,- is donated to SWOP.</a:t>
            </a:r>
            <a:endParaRPr lang="nl-NL" sz="2400" b="1" dirty="0">
              <a:solidFill>
                <a:srgbClr val="FF0000"/>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10878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3563888" y="0"/>
            <a:ext cx="1656184" cy="2856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Research</a:t>
            </a:r>
            <a:endParaRPr lang="nl-NL" b="1" dirty="0">
              <a:solidFill>
                <a:srgbClr val="FF0000"/>
              </a:solidFill>
            </a:endParaRPr>
          </a:p>
        </p:txBody>
      </p:sp>
      <p:sp>
        <p:nvSpPr>
          <p:cNvPr id="9" name="Afgeronde rechthoek 8"/>
          <p:cNvSpPr/>
          <p:nvPr/>
        </p:nvSpPr>
        <p:spPr>
          <a:xfrm>
            <a:off x="2654964" y="646562"/>
            <a:ext cx="3456384"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Working recipe for </a:t>
            </a:r>
          </a:p>
          <a:p>
            <a:pPr algn="ctr"/>
            <a:r>
              <a:rPr lang="en-US" b="1" dirty="0" err="1" smtClean="0">
                <a:solidFill>
                  <a:srgbClr val="FF0000"/>
                </a:solidFill>
              </a:rPr>
              <a:t>foodsupplement</a:t>
            </a:r>
            <a:endParaRPr lang="nl-NL" b="1" dirty="0">
              <a:solidFill>
                <a:srgbClr val="FF0000"/>
              </a:solidFill>
            </a:endParaRPr>
          </a:p>
        </p:txBody>
      </p:sp>
      <p:sp>
        <p:nvSpPr>
          <p:cNvPr id="11" name="Afgeronde rechthoek 10"/>
          <p:cNvSpPr/>
          <p:nvPr/>
        </p:nvSpPr>
        <p:spPr>
          <a:xfrm>
            <a:off x="6296182" y="667308"/>
            <a:ext cx="3456384" cy="775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Elaborate diet / </a:t>
            </a:r>
          </a:p>
          <a:p>
            <a:pPr algn="ctr"/>
            <a:r>
              <a:rPr lang="en-US" b="1" dirty="0" err="1" smtClean="0">
                <a:solidFill>
                  <a:srgbClr val="FF0000"/>
                </a:solidFill>
              </a:rPr>
              <a:t>Foodpattern</a:t>
            </a:r>
            <a:endParaRPr lang="en-US" b="1" dirty="0" smtClean="0">
              <a:solidFill>
                <a:srgbClr val="FF0000"/>
              </a:solidFill>
            </a:endParaRPr>
          </a:p>
          <a:p>
            <a:pPr algn="ctr"/>
            <a:r>
              <a:rPr lang="en-US" b="1" dirty="0" smtClean="0">
                <a:solidFill>
                  <a:srgbClr val="FF0000"/>
                </a:solidFill>
              </a:rPr>
              <a:t>(</a:t>
            </a:r>
            <a:r>
              <a:rPr lang="en-US" b="1" dirty="0" err="1" smtClean="0">
                <a:solidFill>
                  <a:srgbClr val="FF0000"/>
                </a:solidFill>
              </a:rPr>
              <a:t>incl</a:t>
            </a:r>
            <a:r>
              <a:rPr lang="en-US" b="1" dirty="0" smtClean="0">
                <a:solidFill>
                  <a:srgbClr val="FF0000"/>
                </a:solidFill>
              </a:rPr>
              <a:t> patients views) </a:t>
            </a:r>
            <a:endParaRPr lang="nl-NL" b="1" dirty="0">
              <a:solidFill>
                <a:srgbClr val="FF0000"/>
              </a:solidFill>
            </a:endParaRPr>
          </a:p>
        </p:txBody>
      </p:sp>
      <p:sp>
        <p:nvSpPr>
          <p:cNvPr id="12" name="Afgeronde rechthoek 11"/>
          <p:cNvSpPr/>
          <p:nvPr/>
        </p:nvSpPr>
        <p:spPr>
          <a:xfrm>
            <a:off x="2699792" y="2096852"/>
            <a:ext cx="3456384" cy="4337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Production</a:t>
            </a:r>
            <a:endParaRPr lang="nl-NL" b="1" dirty="0">
              <a:solidFill>
                <a:srgbClr val="FF0000"/>
              </a:solidFill>
            </a:endParaRPr>
          </a:p>
        </p:txBody>
      </p:sp>
      <p:sp>
        <p:nvSpPr>
          <p:cNvPr id="13" name="Afgeronde rechthoek 12"/>
          <p:cNvSpPr/>
          <p:nvPr/>
        </p:nvSpPr>
        <p:spPr>
          <a:xfrm>
            <a:off x="3779912" y="2834934"/>
            <a:ext cx="1296144"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Sales</a:t>
            </a:r>
            <a:endParaRPr lang="nl-NL" b="1" dirty="0">
              <a:solidFill>
                <a:srgbClr val="FF0000"/>
              </a:solidFill>
            </a:endParaRPr>
          </a:p>
        </p:txBody>
      </p:sp>
      <p:sp>
        <p:nvSpPr>
          <p:cNvPr id="14" name="Afgeronde rechthoek 13"/>
          <p:cNvSpPr/>
          <p:nvPr/>
        </p:nvSpPr>
        <p:spPr>
          <a:xfrm>
            <a:off x="3231953" y="3861047"/>
            <a:ext cx="2520280"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Additional research</a:t>
            </a:r>
            <a:endParaRPr lang="nl-NL" b="1" dirty="0">
              <a:solidFill>
                <a:srgbClr val="FF0000"/>
              </a:solidFill>
            </a:endParaRPr>
          </a:p>
        </p:txBody>
      </p:sp>
      <p:sp>
        <p:nvSpPr>
          <p:cNvPr id="18" name="Afgeronde rechthoek 17"/>
          <p:cNvSpPr/>
          <p:nvPr/>
        </p:nvSpPr>
        <p:spPr>
          <a:xfrm>
            <a:off x="6365460" y="3441755"/>
            <a:ext cx="3080435" cy="7793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Pilot </a:t>
            </a:r>
          </a:p>
          <a:p>
            <a:pPr algn="ctr"/>
            <a:r>
              <a:rPr lang="en-US" b="1" dirty="0" smtClean="0">
                <a:solidFill>
                  <a:srgbClr val="FF0000"/>
                </a:solidFill>
              </a:rPr>
              <a:t>“I chose my Food for </a:t>
            </a:r>
          </a:p>
          <a:p>
            <a:pPr algn="ctr"/>
            <a:r>
              <a:rPr lang="en-US" b="1" dirty="0" smtClean="0">
                <a:solidFill>
                  <a:srgbClr val="FF0000"/>
                </a:solidFill>
              </a:rPr>
              <a:t>My Health”</a:t>
            </a:r>
            <a:endParaRPr lang="nl-NL" b="1" dirty="0">
              <a:solidFill>
                <a:srgbClr val="FF0000"/>
              </a:solidFill>
            </a:endParaRPr>
          </a:p>
        </p:txBody>
      </p:sp>
      <p:sp>
        <p:nvSpPr>
          <p:cNvPr id="19" name="Afgeronde rechthoek 18"/>
          <p:cNvSpPr/>
          <p:nvPr/>
        </p:nvSpPr>
        <p:spPr>
          <a:xfrm>
            <a:off x="-701518" y="3732410"/>
            <a:ext cx="3456384"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rgbClr val="FF0000"/>
                </a:solidFill>
              </a:rPr>
              <a:t>Community build up</a:t>
            </a:r>
            <a:endParaRPr lang="nl-NL" b="1" dirty="0">
              <a:solidFill>
                <a:srgbClr val="FF0000"/>
              </a:solidFill>
            </a:endParaRPr>
          </a:p>
        </p:txBody>
      </p:sp>
      <p:sp>
        <p:nvSpPr>
          <p:cNvPr id="20" name="Afgeronde rechthoek 19"/>
          <p:cNvSpPr/>
          <p:nvPr/>
        </p:nvSpPr>
        <p:spPr>
          <a:xfrm>
            <a:off x="5220072" y="2924944"/>
            <a:ext cx="1076110"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00B050"/>
                </a:solidFill>
              </a:rPr>
              <a:t>Holisan</a:t>
            </a:r>
            <a:endParaRPr lang="nl-NL" sz="1400" dirty="0">
              <a:solidFill>
                <a:srgbClr val="00B050"/>
              </a:solidFill>
            </a:endParaRPr>
          </a:p>
        </p:txBody>
      </p:sp>
      <p:sp>
        <p:nvSpPr>
          <p:cNvPr id="21" name="Afgeronde rechthoek 20"/>
          <p:cNvSpPr/>
          <p:nvPr/>
        </p:nvSpPr>
        <p:spPr>
          <a:xfrm>
            <a:off x="4981781" y="22706"/>
            <a:ext cx="3890163" cy="262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B050"/>
                </a:solidFill>
              </a:rPr>
              <a:t>Research group Erasmus MC + </a:t>
            </a:r>
            <a:r>
              <a:rPr lang="en-US" sz="1400" dirty="0" err="1" smtClean="0">
                <a:solidFill>
                  <a:srgbClr val="00B050"/>
                </a:solidFill>
              </a:rPr>
              <a:t>Numico</a:t>
            </a:r>
            <a:r>
              <a:rPr lang="en-US" sz="1400" dirty="0" smtClean="0">
                <a:solidFill>
                  <a:srgbClr val="00B050"/>
                </a:solidFill>
              </a:rPr>
              <a:t> /Danone</a:t>
            </a:r>
            <a:endParaRPr lang="nl-NL" sz="1400" dirty="0">
              <a:solidFill>
                <a:srgbClr val="00B050"/>
              </a:solidFill>
            </a:endParaRPr>
          </a:p>
        </p:txBody>
      </p:sp>
      <p:sp>
        <p:nvSpPr>
          <p:cNvPr id="22" name="Afgeronde rechthoek 21"/>
          <p:cNvSpPr/>
          <p:nvPr/>
        </p:nvSpPr>
        <p:spPr>
          <a:xfrm>
            <a:off x="5240454" y="2204864"/>
            <a:ext cx="1275762" cy="325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00B050"/>
                </a:solidFill>
              </a:rPr>
              <a:t>Ars</a:t>
            </a:r>
            <a:r>
              <a:rPr lang="en-US" sz="1400" dirty="0" smtClean="0">
                <a:solidFill>
                  <a:srgbClr val="00B050"/>
                </a:solidFill>
              </a:rPr>
              <a:t> Pro Pharma</a:t>
            </a:r>
            <a:endParaRPr lang="nl-NL" sz="1400" dirty="0">
              <a:solidFill>
                <a:srgbClr val="00B050"/>
              </a:solidFill>
            </a:endParaRPr>
          </a:p>
        </p:txBody>
      </p:sp>
      <p:sp>
        <p:nvSpPr>
          <p:cNvPr id="24" name="Afgeronde rechthoek 23"/>
          <p:cNvSpPr/>
          <p:nvPr/>
        </p:nvSpPr>
        <p:spPr>
          <a:xfrm>
            <a:off x="4722871" y="4907077"/>
            <a:ext cx="1552159" cy="366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rgbClr val="0070C0"/>
                </a:solidFill>
              </a:rPr>
              <a:t>Are results replicable?</a:t>
            </a:r>
            <a:endParaRPr lang="nl-NL" sz="1400" b="1" dirty="0">
              <a:solidFill>
                <a:srgbClr val="0070C0"/>
              </a:solidFill>
            </a:endParaRPr>
          </a:p>
        </p:txBody>
      </p:sp>
      <p:sp>
        <p:nvSpPr>
          <p:cNvPr id="26" name="Afgeronde rechthoek 25"/>
          <p:cNvSpPr/>
          <p:nvPr/>
        </p:nvSpPr>
        <p:spPr>
          <a:xfrm>
            <a:off x="3419872" y="5489415"/>
            <a:ext cx="1216390"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err="1" smtClean="0">
                <a:solidFill>
                  <a:srgbClr val="0070C0"/>
                </a:solidFill>
              </a:rPr>
              <a:t>Experim</a:t>
            </a:r>
            <a:r>
              <a:rPr lang="en-US" sz="1400" b="1" dirty="0" smtClean="0">
                <a:solidFill>
                  <a:srgbClr val="0070C0"/>
                </a:solidFill>
              </a:rPr>
              <a:t>. Research w. mice</a:t>
            </a:r>
            <a:endParaRPr lang="nl-NL" sz="1400" b="1" dirty="0">
              <a:solidFill>
                <a:srgbClr val="0070C0"/>
              </a:solidFill>
            </a:endParaRPr>
          </a:p>
        </p:txBody>
      </p:sp>
      <p:sp>
        <p:nvSpPr>
          <p:cNvPr id="27" name="Afgeronde rechthoek 26"/>
          <p:cNvSpPr/>
          <p:nvPr/>
        </p:nvSpPr>
        <p:spPr>
          <a:xfrm>
            <a:off x="3825804" y="4854700"/>
            <a:ext cx="860086"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smtClean="0">
                <a:solidFill>
                  <a:srgbClr val="0070C0"/>
                </a:solidFill>
              </a:rPr>
              <a:t>Phase 4</a:t>
            </a:r>
            <a:endParaRPr lang="nl-NL" sz="1400" b="1" dirty="0">
              <a:solidFill>
                <a:srgbClr val="0070C0"/>
              </a:solidFill>
            </a:endParaRPr>
          </a:p>
        </p:txBody>
      </p:sp>
      <p:sp>
        <p:nvSpPr>
          <p:cNvPr id="28" name="Afgeronde rechthoek 27"/>
          <p:cNvSpPr/>
          <p:nvPr/>
        </p:nvSpPr>
        <p:spPr>
          <a:xfrm>
            <a:off x="262448" y="4854700"/>
            <a:ext cx="2437343" cy="9007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Arial" panose="020B0604020202020204" pitchFamily="34" charset="0"/>
              <a:buChar char="•"/>
            </a:pPr>
            <a:r>
              <a:rPr lang="en-US" sz="1400" b="1" dirty="0" smtClean="0">
                <a:solidFill>
                  <a:srgbClr val="0070C0"/>
                </a:solidFill>
              </a:rPr>
              <a:t>             PC Patients – I2L /</a:t>
            </a:r>
          </a:p>
          <a:p>
            <a:r>
              <a:rPr lang="en-US" sz="1400" b="1" dirty="0">
                <a:solidFill>
                  <a:srgbClr val="0070C0"/>
                </a:solidFill>
              </a:rPr>
              <a:t> </a:t>
            </a:r>
            <a:r>
              <a:rPr lang="en-US" sz="1400" b="1" dirty="0" smtClean="0">
                <a:solidFill>
                  <a:srgbClr val="0070C0"/>
                </a:solidFill>
              </a:rPr>
              <a:t>                    PC Foundation</a:t>
            </a:r>
          </a:p>
          <a:p>
            <a:pPr marL="285750" indent="-285750">
              <a:buFont typeface="Arial" panose="020B0604020202020204" pitchFamily="34" charset="0"/>
              <a:buChar char="•"/>
            </a:pPr>
            <a:r>
              <a:rPr lang="en-US" sz="1400" b="1" dirty="0" smtClean="0">
                <a:solidFill>
                  <a:srgbClr val="0070C0"/>
                </a:solidFill>
              </a:rPr>
              <a:t>       Urologists</a:t>
            </a:r>
          </a:p>
          <a:p>
            <a:pPr marL="285750" indent="-285750">
              <a:buFont typeface="Arial" panose="020B0604020202020204" pitchFamily="34" charset="0"/>
              <a:buChar char="•"/>
            </a:pPr>
            <a:r>
              <a:rPr lang="en-US" sz="1400" b="1" dirty="0" smtClean="0">
                <a:solidFill>
                  <a:srgbClr val="0070C0"/>
                </a:solidFill>
              </a:rPr>
              <a:t>Oncologist</a:t>
            </a:r>
            <a:endParaRPr lang="nl-NL" sz="1400" b="1" dirty="0">
              <a:solidFill>
                <a:srgbClr val="0070C0"/>
              </a:solidFill>
            </a:endParaRPr>
          </a:p>
        </p:txBody>
      </p:sp>
      <p:sp>
        <p:nvSpPr>
          <p:cNvPr id="30" name="Afgeronde rechthoek 29"/>
          <p:cNvSpPr/>
          <p:nvPr/>
        </p:nvSpPr>
        <p:spPr>
          <a:xfrm>
            <a:off x="4919083" y="5622502"/>
            <a:ext cx="1076110"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smtClean="0">
                <a:solidFill>
                  <a:srgbClr val="0070C0"/>
                </a:solidFill>
              </a:rPr>
              <a:t>Which compounds are active?</a:t>
            </a:r>
            <a:endParaRPr lang="nl-NL" sz="1400" b="1" dirty="0">
              <a:solidFill>
                <a:srgbClr val="0070C0"/>
              </a:solidFill>
            </a:endParaRPr>
          </a:p>
        </p:txBody>
      </p:sp>
      <p:sp>
        <p:nvSpPr>
          <p:cNvPr id="31" name="Afgeronde rechthoek 30"/>
          <p:cNvSpPr/>
          <p:nvPr/>
        </p:nvSpPr>
        <p:spPr>
          <a:xfrm>
            <a:off x="6926863" y="4970909"/>
            <a:ext cx="2216620" cy="18870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buFont typeface="Arial" panose="020B0604020202020204" pitchFamily="34" charset="0"/>
              <a:buChar char="•"/>
            </a:pPr>
            <a:r>
              <a:rPr lang="en-US" sz="1400" b="1" dirty="0" smtClean="0">
                <a:solidFill>
                  <a:srgbClr val="0070C0"/>
                </a:solidFill>
              </a:rPr>
              <a:t>100 patients</a:t>
            </a:r>
          </a:p>
          <a:p>
            <a:pPr marL="285750" indent="-285750">
              <a:buFont typeface="Arial" panose="020B0604020202020204" pitchFamily="34" charset="0"/>
              <a:buChar char="•"/>
            </a:pPr>
            <a:r>
              <a:rPr lang="en-US" sz="1400" b="1" dirty="0" smtClean="0">
                <a:solidFill>
                  <a:srgbClr val="0070C0"/>
                </a:solidFill>
              </a:rPr>
              <a:t>intense coaching </a:t>
            </a:r>
            <a:r>
              <a:rPr lang="en-US" sz="1400" b="1" dirty="0" err="1" smtClean="0">
                <a:solidFill>
                  <a:srgbClr val="0070C0"/>
                </a:solidFill>
              </a:rPr>
              <a:t>programme</a:t>
            </a:r>
            <a:r>
              <a:rPr lang="en-US" sz="1400" b="1" dirty="0" smtClean="0">
                <a:solidFill>
                  <a:srgbClr val="0070C0"/>
                </a:solidFill>
              </a:rPr>
              <a:t> by food experts</a:t>
            </a:r>
            <a:r>
              <a:rPr lang="nl-NL" sz="1400" b="1" dirty="0" smtClean="0">
                <a:solidFill>
                  <a:srgbClr val="0070C0"/>
                </a:solidFill>
              </a:rPr>
              <a:t> 	</a:t>
            </a:r>
          </a:p>
          <a:p>
            <a:pPr marL="285750" indent="-285750">
              <a:buFont typeface="Arial" panose="020B0604020202020204" pitchFamily="34" charset="0"/>
              <a:buChar char="•"/>
            </a:pPr>
            <a:r>
              <a:rPr lang="en-US" sz="1400" b="1" dirty="0" smtClean="0">
                <a:solidFill>
                  <a:srgbClr val="0070C0"/>
                </a:solidFill>
              </a:rPr>
              <a:t>Home delivery of </a:t>
            </a:r>
            <a:r>
              <a:rPr lang="en-US" sz="1400" b="1" dirty="0" err="1" smtClean="0">
                <a:solidFill>
                  <a:srgbClr val="0070C0"/>
                </a:solidFill>
              </a:rPr>
              <a:t>specialised</a:t>
            </a:r>
            <a:r>
              <a:rPr lang="en-US" sz="1400" b="1" dirty="0" smtClean="0">
                <a:solidFill>
                  <a:srgbClr val="0070C0"/>
                </a:solidFill>
              </a:rPr>
              <a:t> food</a:t>
            </a:r>
            <a:endParaRPr lang="nl-NL" sz="1400" b="1" dirty="0">
              <a:solidFill>
                <a:srgbClr val="0070C0"/>
              </a:solidFill>
            </a:endParaRPr>
          </a:p>
          <a:p>
            <a:pPr marL="285750" indent="-285750">
              <a:buFont typeface="Arial" panose="020B0604020202020204" pitchFamily="34" charset="0"/>
              <a:buChar char="•"/>
            </a:pPr>
            <a:r>
              <a:rPr lang="en-US" sz="1400" b="1" dirty="0" smtClean="0">
                <a:solidFill>
                  <a:srgbClr val="0070C0"/>
                </a:solidFill>
              </a:rPr>
              <a:t>Scientific monitoring of PROM’s</a:t>
            </a:r>
          </a:p>
          <a:p>
            <a:pPr marL="285750" indent="-285750">
              <a:buFont typeface="Arial" panose="020B0604020202020204" pitchFamily="34" charset="0"/>
              <a:buChar char="•"/>
            </a:pPr>
            <a:r>
              <a:rPr lang="en-US" sz="1400" b="1" dirty="0" smtClean="0">
                <a:solidFill>
                  <a:srgbClr val="0070C0"/>
                </a:solidFill>
              </a:rPr>
              <a:t>Innovation process</a:t>
            </a:r>
          </a:p>
        </p:txBody>
      </p:sp>
      <p:sp>
        <p:nvSpPr>
          <p:cNvPr id="32" name="Afgeronde rechthoek 31"/>
          <p:cNvSpPr/>
          <p:nvPr/>
        </p:nvSpPr>
        <p:spPr>
          <a:xfrm>
            <a:off x="7072527" y="5273616"/>
            <a:ext cx="1076110" cy="9636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1400" dirty="0">
              <a:solidFill>
                <a:prstClr val="black"/>
              </a:solidFill>
            </a:endParaRPr>
          </a:p>
        </p:txBody>
      </p:sp>
      <p:sp>
        <p:nvSpPr>
          <p:cNvPr id="33" name="Afgeronde rechthoek 32"/>
          <p:cNvSpPr/>
          <p:nvPr/>
        </p:nvSpPr>
        <p:spPr>
          <a:xfrm>
            <a:off x="6892233" y="4149080"/>
            <a:ext cx="1979712"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smtClean="0">
                <a:solidFill>
                  <a:srgbClr val="00B050"/>
                </a:solidFill>
              </a:rPr>
              <a:t>Broadend</a:t>
            </a:r>
            <a:r>
              <a:rPr lang="en-US" sz="1400" dirty="0" smtClean="0">
                <a:solidFill>
                  <a:srgbClr val="00B050"/>
                </a:solidFill>
              </a:rPr>
              <a:t> coalition</a:t>
            </a:r>
            <a:endParaRPr lang="nl-NL" sz="1400" dirty="0">
              <a:solidFill>
                <a:srgbClr val="00B050"/>
              </a:solidFill>
            </a:endParaRPr>
          </a:p>
        </p:txBody>
      </p:sp>
      <p:sp>
        <p:nvSpPr>
          <p:cNvPr id="34" name="Afgeronde rechthoek 33"/>
          <p:cNvSpPr/>
          <p:nvPr/>
        </p:nvSpPr>
        <p:spPr>
          <a:xfrm>
            <a:off x="3408471" y="4221088"/>
            <a:ext cx="2628800" cy="262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B050"/>
                </a:solidFill>
              </a:rPr>
              <a:t>Research group Erasmus MC</a:t>
            </a:r>
            <a:endParaRPr lang="nl-NL" sz="1400" dirty="0">
              <a:solidFill>
                <a:srgbClr val="00B050"/>
              </a:solidFill>
            </a:endParaRPr>
          </a:p>
        </p:txBody>
      </p:sp>
      <p:sp>
        <p:nvSpPr>
          <p:cNvPr id="35" name="Afgeronde rechthoek 34"/>
          <p:cNvSpPr/>
          <p:nvPr/>
        </p:nvSpPr>
        <p:spPr>
          <a:xfrm>
            <a:off x="1340564" y="4221087"/>
            <a:ext cx="1314400" cy="262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B050"/>
                </a:solidFill>
              </a:rPr>
              <a:t>Coordinating </a:t>
            </a:r>
            <a:r>
              <a:rPr lang="en-US" sz="1400" dirty="0" err="1" smtClean="0">
                <a:solidFill>
                  <a:srgbClr val="00B050"/>
                </a:solidFill>
              </a:rPr>
              <a:t>committe</a:t>
            </a:r>
            <a:endParaRPr lang="nl-NL" sz="1400" dirty="0">
              <a:solidFill>
                <a:srgbClr val="00B050"/>
              </a:solidFill>
            </a:endParaRPr>
          </a:p>
        </p:txBody>
      </p:sp>
      <p:sp>
        <p:nvSpPr>
          <p:cNvPr id="6" name="PIJL-OMLAAG 5"/>
          <p:cNvSpPr/>
          <p:nvPr/>
        </p:nvSpPr>
        <p:spPr>
          <a:xfrm>
            <a:off x="4355976" y="311081"/>
            <a:ext cx="224529" cy="33548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8" name="PIJL-OMLAAG 37"/>
          <p:cNvSpPr/>
          <p:nvPr/>
        </p:nvSpPr>
        <p:spPr>
          <a:xfrm>
            <a:off x="7925451" y="1443058"/>
            <a:ext cx="224529" cy="18059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39" name="PIJL-OMLAAG 38"/>
          <p:cNvSpPr/>
          <p:nvPr/>
        </p:nvSpPr>
        <p:spPr>
          <a:xfrm rot="16200000">
            <a:off x="6240237" y="470787"/>
            <a:ext cx="314376" cy="9996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40" name="PIJL-OMLAAG 39"/>
          <p:cNvSpPr/>
          <p:nvPr/>
        </p:nvSpPr>
        <p:spPr>
          <a:xfrm>
            <a:off x="4355976" y="3381551"/>
            <a:ext cx="224529" cy="33548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41" name="PIJL-OMLAAG 40"/>
          <p:cNvSpPr/>
          <p:nvPr/>
        </p:nvSpPr>
        <p:spPr>
          <a:xfrm>
            <a:off x="4355976" y="2542342"/>
            <a:ext cx="224529" cy="33548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7" name="Gebogen pijl 6"/>
          <p:cNvSpPr/>
          <p:nvPr/>
        </p:nvSpPr>
        <p:spPr>
          <a:xfrm rot="5400000" flipV="1">
            <a:off x="1944135" y="2388533"/>
            <a:ext cx="773349" cy="2155324"/>
          </a:xfrm>
          <a:prstGeom prst="bentArrow">
            <a:avLst>
              <a:gd name="adj1" fmla="val 25000"/>
              <a:gd name="adj2" fmla="val 25000"/>
              <a:gd name="adj3" fmla="val 25000"/>
              <a:gd name="adj4" fmla="val 505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cxnSp>
        <p:nvCxnSpPr>
          <p:cNvPr id="42" name="Gebogen verbindingslijn 41"/>
          <p:cNvCxnSpPr/>
          <p:nvPr/>
        </p:nvCxnSpPr>
        <p:spPr>
          <a:xfrm rot="5400000">
            <a:off x="3165388" y="4870578"/>
            <a:ext cx="688993" cy="18001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0" name="Rechte verbindingslijn met pijl 1039"/>
          <p:cNvCxnSpPr/>
          <p:nvPr/>
        </p:nvCxnSpPr>
        <p:spPr>
          <a:xfrm>
            <a:off x="4028067" y="460227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p:nvPr/>
        </p:nvCxnSpPr>
        <p:spPr>
          <a:xfrm flipV="1">
            <a:off x="4365462" y="5090347"/>
            <a:ext cx="467024" cy="1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Rechte verbindingslijn met pijl 82"/>
          <p:cNvCxnSpPr/>
          <p:nvPr/>
        </p:nvCxnSpPr>
        <p:spPr>
          <a:xfrm>
            <a:off x="4316540" y="5784520"/>
            <a:ext cx="4401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Gebogen verbindingslijn 89"/>
          <p:cNvCxnSpPr/>
          <p:nvPr/>
        </p:nvCxnSpPr>
        <p:spPr>
          <a:xfrm rot="16200000" flipH="1">
            <a:off x="872155" y="4373910"/>
            <a:ext cx="652990" cy="34734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Rechte verbindingslijn met pijl 91"/>
          <p:cNvCxnSpPr/>
          <p:nvPr/>
        </p:nvCxnSpPr>
        <p:spPr>
          <a:xfrm>
            <a:off x="836032" y="4221087"/>
            <a:ext cx="1" cy="977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Rechte verbindingslijn met pijl 93"/>
          <p:cNvCxnSpPr/>
          <p:nvPr/>
        </p:nvCxnSpPr>
        <p:spPr>
          <a:xfrm>
            <a:off x="552243" y="4244852"/>
            <a:ext cx="0" cy="1258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p:cNvCxnSpPr/>
          <p:nvPr/>
        </p:nvCxnSpPr>
        <p:spPr>
          <a:xfrm>
            <a:off x="8028384" y="4557519"/>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55" name="Groep 1054"/>
          <p:cNvGrpSpPr>
            <a:grpSpLocks noChangeAspect="1"/>
          </p:cNvGrpSpPr>
          <p:nvPr/>
        </p:nvGrpSpPr>
        <p:grpSpPr>
          <a:xfrm>
            <a:off x="2619554" y="4366472"/>
            <a:ext cx="612399" cy="540605"/>
            <a:chOff x="772967" y="1610798"/>
            <a:chExt cx="1224797" cy="1081210"/>
          </a:xfrm>
        </p:grpSpPr>
        <p:sp>
          <p:nvSpPr>
            <p:cNvPr id="1054" name="Gekromde PIJL-OMLAAG 1053"/>
            <p:cNvSpPr/>
            <p:nvPr/>
          </p:nvSpPr>
          <p:spPr>
            <a:xfrm>
              <a:off x="836032" y="1610798"/>
              <a:ext cx="1161732" cy="486054"/>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sp>
          <p:nvSpPr>
            <p:cNvPr id="102" name="Gekromde PIJL-OMLAAG 101"/>
            <p:cNvSpPr/>
            <p:nvPr/>
          </p:nvSpPr>
          <p:spPr>
            <a:xfrm flipH="1" flipV="1">
              <a:off x="772967" y="2259961"/>
              <a:ext cx="1224797" cy="432047"/>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grpSp>
      <p:grpSp>
        <p:nvGrpSpPr>
          <p:cNvPr id="104" name="Groep 103"/>
          <p:cNvGrpSpPr>
            <a:grpSpLocks noChangeAspect="1"/>
          </p:cNvGrpSpPr>
          <p:nvPr/>
        </p:nvGrpSpPr>
        <p:grpSpPr>
          <a:xfrm>
            <a:off x="6259286" y="4402742"/>
            <a:ext cx="612399" cy="540605"/>
            <a:chOff x="772967" y="1610798"/>
            <a:chExt cx="1224797" cy="1081210"/>
          </a:xfrm>
        </p:grpSpPr>
        <p:sp>
          <p:nvSpPr>
            <p:cNvPr id="105" name="Gekromde PIJL-OMLAAG 104"/>
            <p:cNvSpPr/>
            <p:nvPr/>
          </p:nvSpPr>
          <p:spPr>
            <a:xfrm>
              <a:off x="836032" y="1610798"/>
              <a:ext cx="1161732" cy="486054"/>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sp>
          <p:nvSpPr>
            <p:cNvPr id="106" name="Gekromde PIJL-OMLAAG 105"/>
            <p:cNvSpPr/>
            <p:nvPr/>
          </p:nvSpPr>
          <p:spPr>
            <a:xfrm flipH="1" flipV="1">
              <a:off x="772967" y="2259961"/>
              <a:ext cx="1224797" cy="432047"/>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black"/>
                </a:solidFill>
              </a:endParaRPr>
            </a:p>
          </p:txBody>
        </p:sp>
      </p:grpSp>
      <p:sp>
        <p:nvSpPr>
          <p:cNvPr id="107" name="Afgeronde rechthoek 106"/>
          <p:cNvSpPr/>
          <p:nvPr/>
        </p:nvSpPr>
        <p:spPr>
          <a:xfrm>
            <a:off x="0" y="15842"/>
            <a:ext cx="3456384"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b="1" dirty="0" smtClean="0">
                <a:solidFill>
                  <a:prstClr val="black"/>
                </a:solidFill>
              </a:rPr>
              <a:t>Dynamism </a:t>
            </a:r>
            <a:r>
              <a:rPr lang="en-US" b="1" dirty="0" err="1" smtClean="0">
                <a:solidFill>
                  <a:prstClr val="black"/>
                </a:solidFill>
              </a:rPr>
              <a:t>Foodsupplement</a:t>
            </a:r>
            <a:r>
              <a:rPr lang="en-US" b="1" dirty="0" smtClean="0">
                <a:solidFill>
                  <a:prstClr val="black"/>
                </a:solidFill>
              </a:rPr>
              <a:t> Prostate Cancer</a:t>
            </a:r>
            <a:endParaRPr lang="nl-NL" b="1" dirty="0">
              <a:solidFill>
                <a:prstClr val="black"/>
              </a:solidFill>
            </a:endParaRPr>
          </a:p>
        </p:txBody>
      </p:sp>
      <p:sp>
        <p:nvSpPr>
          <p:cNvPr id="108" name="PIJL-OMLAAG 107"/>
          <p:cNvSpPr/>
          <p:nvPr/>
        </p:nvSpPr>
        <p:spPr>
          <a:xfrm>
            <a:off x="4341410" y="1315380"/>
            <a:ext cx="224529" cy="88948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3" name="Afgeronde rechthoek 22"/>
          <p:cNvSpPr/>
          <p:nvPr/>
        </p:nvSpPr>
        <p:spPr>
          <a:xfrm>
            <a:off x="3347864" y="1622239"/>
            <a:ext cx="2338252" cy="324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B050"/>
                </a:solidFill>
              </a:rPr>
              <a:t>Appraisal       Personalised </a:t>
            </a:r>
          </a:p>
          <a:p>
            <a:pPr algn="ctr"/>
            <a:r>
              <a:rPr lang="en-US" sz="1400" dirty="0">
                <a:solidFill>
                  <a:srgbClr val="00B050"/>
                </a:solidFill>
              </a:rPr>
              <a:t> </a:t>
            </a:r>
            <a:r>
              <a:rPr lang="en-US" sz="1400" dirty="0" smtClean="0">
                <a:solidFill>
                  <a:srgbClr val="00B050"/>
                </a:solidFill>
              </a:rPr>
              <a:t>            Food</a:t>
            </a:r>
            <a:endParaRPr lang="nl-NL" sz="1400" dirty="0">
              <a:solidFill>
                <a:srgbClr val="00B050"/>
              </a:solidFill>
            </a:endParaRPr>
          </a:p>
        </p:txBody>
      </p:sp>
      <p:sp>
        <p:nvSpPr>
          <p:cNvPr id="47" name="Afgeronde rechthoek 46"/>
          <p:cNvSpPr/>
          <p:nvPr/>
        </p:nvSpPr>
        <p:spPr>
          <a:xfrm>
            <a:off x="1728192" y="1622239"/>
            <a:ext cx="1501558" cy="262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rgbClr val="00B050"/>
                </a:solidFill>
              </a:rPr>
              <a:t>Coordinating Group established</a:t>
            </a:r>
            <a:endParaRPr lang="nl-NL" sz="1400" dirty="0">
              <a:solidFill>
                <a:srgbClr val="00B050"/>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825" y="2644329"/>
            <a:ext cx="824860" cy="79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3365843" y="34082"/>
            <a:ext cx="468101" cy="276999"/>
          </a:xfrm>
          <a:prstGeom prst="rect">
            <a:avLst/>
          </a:prstGeom>
          <a:noFill/>
        </p:spPr>
        <p:txBody>
          <a:bodyPr wrap="square" lIns="0" tIns="0" rIns="0" bIns="0" rtlCol="0">
            <a:spAutoFit/>
          </a:bodyPr>
          <a:lstStyle/>
          <a:p>
            <a:r>
              <a:rPr lang="en-US" b="1" dirty="0" smtClean="0"/>
              <a:t>2005</a:t>
            </a:r>
            <a:endParaRPr lang="nl-NL" dirty="0"/>
          </a:p>
        </p:txBody>
      </p:sp>
      <p:sp>
        <p:nvSpPr>
          <p:cNvPr id="50" name="Tekstvak 49"/>
          <p:cNvSpPr txBox="1"/>
          <p:nvPr/>
        </p:nvSpPr>
        <p:spPr>
          <a:xfrm>
            <a:off x="792623" y="1622363"/>
            <a:ext cx="468101" cy="276999"/>
          </a:xfrm>
          <a:prstGeom prst="rect">
            <a:avLst/>
          </a:prstGeom>
          <a:noFill/>
        </p:spPr>
        <p:txBody>
          <a:bodyPr wrap="square" lIns="0" tIns="0" rIns="0" bIns="0" rtlCol="0">
            <a:spAutoFit/>
          </a:bodyPr>
          <a:lstStyle/>
          <a:p>
            <a:r>
              <a:rPr lang="en-US" b="1" dirty="0" smtClean="0"/>
              <a:t>2014</a:t>
            </a:r>
            <a:endParaRPr lang="nl-NL" dirty="0"/>
          </a:p>
        </p:txBody>
      </p:sp>
      <p:sp>
        <p:nvSpPr>
          <p:cNvPr id="51" name="Tekstvak 50"/>
          <p:cNvSpPr txBox="1"/>
          <p:nvPr/>
        </p:nvSpPr>
        <p:spPr>
          <a:xfrm>
            <a:off x="8372392" y="3338990"/>
            <a:ext cx="468101" cy="276999"/>
          </a:xfrm>
          <a:prstGeom prst="rect">
            <a:avLst/>
          </a:prstGeom>
          <a:noFill/>
        </p:spPr>
        <p:txBody>
          <a:bodyPr wrap="square" lIns="0" tIns="0" rIns="0" bIns="0" rtlCol="0">
            <a:spAutoFit/>
          </a:bodyPr>
          <a:lstStyle/>
          <a:p>
            <a:r>
              <a:rPr lang="en-US" b="1" dirty="0" smtClean="0"/>
              <a:t>2016</a:t>
            </a:r>
            <a:endParaRPr lang="nl-NL" dirty="0"/>
          </a:p>
        </p:txBody>
      </p:sp>
      <p:sp>
        <p:nvSpPr>
          <p:cNvPr id="52" name="Tekstvak 51"/>
          <p:cNvSpPr txBox="1"/>
          <p:nvPr/>
        </p:nvSpPr>
        <p:spPr>
          <a:xfrm>
            <a:off x="3072406" y="3549291"/>
            <a:ext cx="468101" cy="276999"/>
          </a:xfrm>
          <a:prstGeom prst="rect">
            <a:avLst/>
          </a:prstGeom>
          <a:noFill/>
        </p:spPr>
        <p:txBody>
          <a:bodyPr wrap="square" lIns="0" tIns="0" rIns="0" bIns="0" rtlCol="0">
            <a:spAutoFit/>
          </a:bodyPr>
          <a:lstStyle/>
          <a:p>
            <a:r>
              <a:rPr lang="en-US" b="1" dirty="0" smtClean="0"/>
              <a:t>2015</a:t>
            </a:r>
            <a:endParaRPr lang="nl-NL" dirty="0"/>
          </a:p>
        </p:txBody>
      </p:sp>
    </p:spTree>
    <p:extLst>
      <p:ext uri="{BB962C8B-B14F-4D97-AF65-F5344CB8AC3E}">
        <p14:creationId xmlns:p14="http://schemas.microsoft.com/office/powerpoint/2010/main" val="35724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3" grpId="0"/>
      <p:bldP spid="14" grpId="0"/>
      <p:bldP spid="18" grpId="0"/>
      <p:bldP spid="19" grpId="0"/>
      <p:bldP spid="20" grpId="0"/>
      <p:bldP spid="21" grpId="0"/>
      <p:bldP spid="22" grpId="0"/>
      <p:bldP spid="24" grpId="0"/>
      <p:bldP spid="26" grpId="0"/>
      <p:bldP spid="27" grpId="0"/>
      <p:bldP spid="28" grpId="0"/>
      <p:bldP spid="30" grpId="0"/>
      <p:bldP spid="31" grpId="0"/>
      <p:bldP spid="33" grpId="0"/>
      <p:bldP spid="34" grpId="0"/>
      <p:bldP spid="35" grpId="0"/>
      <p:bldP spid="6" grpId="0" animBg="1"/>
      <p:bldP spid="38" grpId="0" animBg="1"/>
      <p:bldP spid="39" grpId="0" animBg="1"/>
      <p:bldP spid="40" grpId="0" animBg="1"/>
      <p:bldP spid="41" grpId="0" animBg="1"/>
      <p:bldP spid="7" grpId="0" animBg="1"/>
      <p:bldP spid="108" grpId="0" animBg="1"/>
      <p:bldP spid="23" grpId="0"/>
      <p:bldP spid="47" grpId="0"/>
      <p:bldP spid="2"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rgbClr val="FF0000"/>
                </a:solidFill>
              </a:rPr>
              <a:t>Coordinating Group</a:t>
            </a:r>
            <a:endParaRPr lang="en-US" b="1" dirty="0">
              <a:solidFill>
                <a:srgbClr val="FF0000"/>
              </a:solidFill>
            </a:endParaRPr>
          </a:p>
        </p:txBody>
      </p:sp>
      <p:sp>
        <p:nvSpPr>
          <p:cNvPr id="3" name="Tijdelijke aanduiding voor inhoud 2"/>
          <p:cNvSpPr>
            <a:spLocks noGrp="1"/>
          </p:cNvSpPr>
          <p:nvPr>
            <p:ph idx="1"/>
          </p:nvPr>
        </p:nvSpPr>
        <p:spPr>
          <a:xfrm>
            <a:off x="0" y="1600202"/>
            <a:ext cx="9144000" cy="4525963"/>
          </a:xfrm>
        </p:spPr>
        <p:txBody>
          <a:bodyPr>
            <a:normAutofit lnSpcReduction="10000"/>
          </a:bodyPr>
          <a:lstStyle/>
          <a:p>
            <a:r>
              <a:rPr lang="en-US" b="1" dirty="0" err="1" smtClean="0"/>
              <a:t>Foodsupplement</a:t>
            </a:r>
            <a:r>
              <a:rPr lang="en-US" b="1" dirty="0" smtClean="0"/>
              <a:t> Prostate Cancer - PROSTAPREV</a:t>
            </a:r>
          </a:p>
          <a:p>
            <a:pPr lvl="1"/>
            <a:r>
              <a:rPr lang="en-US" dirty="0" smtClean="0"/>
              <a:t>Rotterdam Erasmus Medical Centre</a:t>
            </a:r>
          </a:p>
          <a:p>
            <a:pPr lvl="1"/>
            <a:r>
              <a:rPr lang="en-US" dirty="0" smtClean="0"/>
              <a:t>(</a:t>
            </a:r>
            <a:r>
              <a:rPr lang="en-US" dirty="0" err="1" smtClean="0"/>
              <a:t>prostaat</a:t>
            </a:r>
            <a:r>
              <a:rPr lang="en-US" dirty="0"/>
              <a:t>) </a:t>
            </a:r>
            <a:r>
              <a:rPr lang="en-US" dirty="0" err="1"/>
              <a:t>Kankerpatienten</a:t>
            </a:r>
            <a:r>
              <a:rPr lang="en-US" dirty="0"/>
              <a:t> (Inspire2Live, </a:t>
            </a:r>
            <a:r>
              <a:rPr lang="en-US" dirty="0" smtClean="0"/>
              <a:t>PC Foundation)</a:t>
            </a:r>
            <a:endParaRPr lang="en-US" dirty="0"/>
          </a:p>
          <a:p>
            <a:pPr lvl="1"/>
            <a:r>
              <a:rPr lang="en-US" dirty="0" err="1"/>
              <a:t>Holisan</a:t>
            </a:r>
            <a:r>
              <a:rPr lang="en-US" dirty="0"/>
              <a:t> / </a:t>
            </a:r>
            <a:r>
              <a:rPr lang="en-US" dirty="0" err="1"/>
              <a:t>Ars</a:t>
            </a:r>
            <a:r>
              <a:rPr lang="en-US" dirty="0"/>
              <a:t> </a:t>
            </a:r>
            <a:r>
              <a:rPr lang="en-US" dirty="0" err="1" smtClean="0"/>
              <a:t>ProPharma</a:t>
            </a:r>
            <a:r>
              <a:rPr lang="en-US" dirty="0" smtClean="0"/>
              <a:t> (sales / production)</a:t>
            </a:r>
            <a:endParaRPr lang="en-US" dirty="0"/>
          </a:p>
          <a:p>
            <a:endParaRPr lang="en-US" dirty="0" smtClean="0"/>
          </a:p>
          <a:p>
            <a:r>
              <a:rPr lang="en-US" b="1" dirty="0" smtClean="0"/>
              <a:t>Pilot ‘I choose my Food for My Health’</a:t>
            </a:r>
          </a:p>
          <a:p>
            <a:pPr lvl="1"/>
            <a:r>
              <a:rPr lang="en-US" dirty="0" smtClean="0"/>
              <a:t>Horticultural producers Westland production area</a:t>
            </a:r>
            <a:endParaRPr lang="en-US" dirty="0"/>
          </a:p>
          <a:p>
            <a:pPr lvl="1"/>
            <a:r>
              <a:rPr lang="en-US" dirty="0" smtClean="0"/>
              <a:t>Municipality Rotterdam</a:t>
            </a:r>
            <a:endParaRPr lang="en-US" dirty="0"/>
          </a:p>
          <a:p>
            <a:pPr lvl="1"/>
            <a:r>
              <a:rPr lang="en-US" dirty="0"/>
              <a:t>….</a:t>
            </a:r>
          </a:p>
          <a:p>
            <a:endParaRPr lang="en-US" dirty="0" smtClean="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15626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rgbClr val="FF0000"/>
                </a:solidFill>
              </a:rPr>
              <a:t>So, what can you build on?</a:t>
            </a:r>
            <a:endParaRPr lang="nl-NL" b="1" dirty="0">
              <a:solidFill>
                <a:srgbClr val="FF0000"/>
              </a:solidFill>
            </a:endParaRPr>
          </a:p>
        </p:txBody>
      </p:sp>
      <p:sp>
        <p:nvSpPr>
          <p:cNvPr id="6" name="Tijdelijke aanduiding voor inhoud 3"/>
          <p:cNvSpPr>
            <a:spLocks noGrp="1"/>
          </p:cNvSpPr>
          <p:nvPr>
            <p:ph idx="1"/>
          </p:nvPr>
        </p:nvSpPr>
        <p:spPr>
          <a:xfrm>
            <a:off x="2123728" y="2924944"/>
            <a:ext cx="4618856" cy="1828797"/>
          </a:xfrm>
          <a:prstGeom prst="ellipse">
            <a:avLst/>
          </a:prstGeom>
          <a:noFill/>
          <a:ln>
            <a:solidFill>
              <a:srgbClr val="5AE73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indent="0" algn="ctr">
              <a:buNone/>
            </a:pPr>
            <a:r>
              <a:rPr lang="en-US" sz="4400" b="1" dirty="0" smtClean="0">
                <a:solidFill>
                  <a:srgbClr val="5AE739"/>
                </a:solidFill>
              </a:rPr>
              <a:t>CO-CREATION</a:t>
            </a:r>
            <a:endParaRPr lang="nl-NL" sz="4400" b="1" dirty="0">
              <a:solidFill>
                <a:srgbClr val="5AE739"/>
              </a:solidFill>
            </a:endParaRPr>
          </a:p>
        </p:txBody>
      </p:sp>
      <p:sp>
        <p:nvSpPr>
          <p:cNvPr id="5" name="Tijdelijke aanduiding voor inhoud 3"/>
          <p:cNvSpPr txBox="1">
            <a:spLocks/>
          </p:cNvSpPr>
          <p:nvPr/>
        </p:nvSpPr>
        <p:spPr>
          <a:xfrm>
            <a:off x="0" y="1340768"/>
            <a:ext cx="4618856" cy="1828797"/>
          </a:xfrm>
          <a:prstGeom prst="ellipse">
            <a:avLst/>
          </a:prstGeom>
          <a:noFill/>
          <a:ln w="26425" cap="flat" cmpd="sng" algn="ctr">
            <a:solidFill>
              <a:srgbClr val="5AE73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4400" b="1" smtClean="0">
                <a:solidFill>
                  <a:srgbClr val="5AE739"/>
                </a:solidFill>
              </a:rPr>
              <a:t>UNCERTAINTY</a:t>
            </a:r>
            <a:endParaRPr lang="nl-NL" sz="4400" b="1" dirty="0">
              <a:solidFill>
                <a:srgbClr val="5AE739"/>
              </a:solidFill>
            </a:endParaRPr>
          </a:p>
        </p:txBody>
      </p:sp>
      <p:sp>
        <p:nvSpPr>
          <p:cNvPr id="8" name="Tijdelijke aanduiding voor inhoud 3"/>
          <p:cNvSpPr txBox="1">
            <a:spLocks/>
          </p:cNvSpPr>
          <p:nvPr/>
        </p:nvSpPr>
        <p:spPr>
          <a:xfrm>
            <a:off x="4067944" y="4509120"/>
            <a:ext cx="4618856" cy="1828797"/>
          </a:xfrm>
          <a:prstGeom prst="ellipse">
            <a:avLst/>
          </a:prstGeom>
          <a:noFill/>
          <a:ln w="26425" cap="flat" cmpd="sng" algn="ctr">
            <a:solidFill>
              <a:srgbClr val="5AE73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4400" b="1" dirty="0" smtClean="0">
                <a:solidFill>
                  <a:srgbClr val="5AE739"/>
                </a:solidFill>
              </a:rPr>
              <a:t>PATIENTS</a:t>
            </a:r>
            <a:endParaRPr lang="nl-NL" sz="4400" b="1" dirty="0">
              <a:solidFill>
                <a:srgbClr val="5AE739"/>
              </a:soli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61505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build="p" animBg="1"/>
      <p:bldP spid="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FF0000"/>
                </a:solidFill>
              </a:rPr>
              <a:t>Thank you!</a:t>
            </a:r>
            <a:endParaRPr lang="nl-NL" b="1" dirty="0">
              <a:solidFill>
                <a:srgbClr val="FF0000"/>
              </a:solidFill>
            </a:endParaRPr>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5589240"/>
            <a:ext cx="935736" cy="1124712"/>
          </a:xfrm>
        </p:spPr>
      </p:pic>
      <p:sp>
        <p:nvSpPr>
          <p:cNvPr id="4" name="Tekstvak 3"/>
          <p:cNvSpPr txBox="1"/>
          <p:nvPr/>
        </p:nvSpPr>
        <p:spPr>
          <a:xfrm>
            <a:off x="302568" y="1268760"/>
            <a:ext cx="6624736" cy="5139869"/>
          </a:xfrm>
          <a:prstGeom prst="rect">
            <a:avLst/>
          </a:prstGeom>
          <a:noFill/>
        </p:spPr>
        <p:txBody>
          <a:bodyPr wrap="square" rtlCol="0">
            <a:spAutoFit/>
          </a:bodyPr>
          <a:lstStyle/>
          <a:p>
            <a:pPr fontAlgn="base">
              <a:spcBef>
                <a:spcPct val="0"/>
              </a:spcBef>
              <a:spcAft>
                <a:spcPct val="0"/>
              </a:spcAft>
            </a:pPr>
            <a:r>
              <a:rPr lang="en-US" sz="3200" b="1" dirty="0" smtClean="0">
                <a:latin typeface="Arial" charset="0"/>
                <a:ea typeface="ＭＳ Ｐゴシック" pitchFamily="-84" charset="-128"/>
              </a:rPr>
              <a:t>Contact:</a:t>
            </a:r>
          </a:p>
          <a:p>
            <a:pPr fontAlgn="base">
              <a:spcBef>
                <a:spcPct val="0"/>
              </a:spcBef>
              <a:spcAft>
                <a:spcPct val="0"/>
              </a:spcAft>
            </a:pPr>
            <a:r>
              <a:rPr lang="en-US" sz="3200" b="1" dirty="0" smtClean="0">
                <a:latin typeface="Arial" charset="0"/>
                <a:ea typeface="ＭＳ Ｐゴシック" pitchFamily="-84" charset="-128"/>
              </a:rPr>
              <a:t>Gaston Remmers</a:t>
            </a:r>
          </a:p>
          <a:p>
            <a:pPr fontAlgn="base">
              <a:spcBef>
                <a:spcPct val="0"/>
              </a:spcBef>
              <a:spcAft>
                <a:spcPct val="0"/>
              </a:spcAft>
            </a:pPr>
            <a:r>
              <a:rPr lang="en-US" sz="3200" b="1" dirty="0" smtClean="0">
                <a:latin typeface="Arial" charset="0"/>
                <a:ea typeface="ＭＳ Ｐゴシック" pitchFamily="-84" charset="-128"/>
              </a:rPr>
              <a:t>M: + 31 – 6 41 37 41 02</a:t>
            </a:r>
          </a:p>
          <a:p>
            <a:pPr fontAlgn="base">
              <a:spcBef>
                <a:spcPct val="0"/>
              </a:spcBef>
              <a:spcAft>
                <a:spcPct val="0"/>
              </a:spcAft>
            </a:pPr>
            <a:r>
              <a:rPr lang="en-US" sz="3200" b="1" dirty="0" smtClean="0">
                <a:latin typeface="Arial" charset="0"/>
                <a:ea typeface="ＭＳ Ｐゴシック" pitchFamily="-84" charset="-128"/>
              </a:rPr>
              <a:t>E</a:t>
            </a:r>
            <a:r>
              <a:rPr lang="en-US" sz="3200" dirty="0" smtClean="0">
                <a:latin typeface="Arial" charset="0"/>
                <a:ea typeface="ＭＳ Ｐゴシック" pitchFamily="-84" charset="-128"/>
              </a:rPr>
              <a:t> </a:t>
            </a:r>
            <a:r>
              <a:rPr lang="en-US" sz="3200" dirty="0" smtClean="0">
                <a:solidFill>
                  <a:srgbClr val="00B050"/>
                </a:solidFill>
                <a:latin typeface="Arial" charset="0"/>
                <a:ea typeface="ＭＳ Ｐゴシック" pitchFamily="-84" charset="-128"/>
                <a:hlinkClick r:id="rId3"/>
              </a:rPr>
              <a:t>g.remmers@habitus.nu</a:t>
            </a:r>
            <a:endParaRPr lang="en-US" sz="3200" dirty="0" smtClean="0">
              <a:solidFill>
                <a:srgbClr val="00B050"/>
              </a:solidFill>
              <a:latin typeface="Arial" charset="0"/>
              <a:ea typeface="ＭＳ Ｐゴシック" pitchFamily="-84" charset="-128"/>
            </a:endParaRPr>
          </a:p>
          <a:p>
            <a:pPr fontAlgn="base">
              <a:spcBef>
                <a:spcPct val="0"/>
              </a:spcBef>
              <a:spcAft>
                <a:spcPct val="0"/>
              </a:spcAft>
            </a:pPr>
            <a:endParaRPr lang="en-US" sz="3200" dirty="0">
              <a:solidFill>
                <a:srgbClr val="00B050"/>
              </a:solidFill>
              <a:latin typeface="Arial" charset="0"/>
              <a:ea typeface="ＭＳ Ｐゴシック" pitchFamily="-84" charset="-128"/>
            </a:endParaRPr>
          </a:p>
          <a:p>
            <a:pPr fontAlgn="base">
              <a:spcBef>
                <a:spcPct val="0"/>
              </a:spcBef>
              <a:spcAft>
                <a:spcPct val="0"/>
              </a:spcAft>
            </a:pPr>
            <a:r>
              <a:rPr lang="en-US" sz="3200" dirty="0" smtClean="0">
                <a:solidFill>
                  <a:srgbClr val="00B050"/>
                </a:solidFill>
                <a:latin typeface="Arial" charset="0"/>
                <a:ea typeface="ＭＳ Ｐゴシック" pitchFamily="-84" charset="-128"/>
              </a:rPr>
              <a:t> </a:t>
            </a:r>
          </a:p>
          <a:p>
            <a:pPr fontAlgn="base">
              <a:spcBef>
                <a:spcPct val="0"/>
              </a:spcBef>
              <a:spcAft>
                <a:spcPct val="0"/>
              </a:spcAft>
            </a:pPr>
            <a:r>
              <a:rPr lang="en-US" sz="2400" dirty="0" smtClean="0">
                <a:solidFill>
                  <a:srgbClr val="00B050"/>
                </a:solidFill>
                <a:latin typeface="Arial" charset="0"/>
                <a:ea typeface="ＭＳ Ｐゴシック" pitchFamily="-84" charset="-128"/>
                <a:hlinkClick r:id="rId4"/>
              </a:rPr>
              <a:t>www.habitus.nu</a:t>
            </a:r>
            <a:endParaRPr lang="en-US" sz="2400" dirty="0" smtClean="0">
              <a:solidFill>
                <a:srgbClr val="00B050"/>
              </a:solidFill>
              <a:latin typeface="Arial" charset="0"/>
              <a:ea typeface="ＭＳ Ｐゴシック" pitchFamily="-84" charset="-128"/>
            </a:endParaRPr>
          </a:p>
          <a:p>
            <a:pPr fontAlgn="base">
              <a:spcBef>
                <a:spcPct val="0"/>
              </a:spcBef>
              <a:spcAft>
                <a:spcPct val="0"/>
              </a:spcAft>
            </a:pPr>
            <a:r>
              <a:rPr lang="en-US" sz="2400" dirty="0" smtClean="0">
                <a:solidFill>
                  <a:srgbClr val="00B050"/>
                </a:solidFill>
                <a:latin typeface="Arial" charset="0"/>
                <a:ea typeface="ＭＳ Ｐゴシック" pitchFamily="-84" charset="-128"/>
                <a:hlinkClick r:id="rId5"/>
              </a:rPr>
              <a:t>www.inspire2live.org</a:t>
            </a:r>
            <a:endParaRPr lang="en-US" sz="2400" dirty="0" smtClean="0">
              <a:solidFill>
                <a:srgbClr val="00B050"/>
              </a:solidFill>
              <a:latin typeface="Arial" charset="0"/>
              <a:ea typeface="ＭＳ Ｐゴシック" pitchFamily="-84" charset="-128"/>
            </a:endParaRPr>
          </a:p>
          <a:p>
            <a:pPr fontAlgn="base">
              <a:spcBef>
                <a:spcPct val="0"/>
              </a:spcBef>
              <a:spcAft>
                <a:spcPct val="0"/>
              </a:spcAft>
            </a:pPr>
            <a:r>
              <a:rPr lang="en-US" sz="2400" dirty="0" smtClean="0">
                <a:solidFill>
                  <a:srgbClr val="00B050"/>
                </a:solidFill>
                <a:latin typeface="Arial" charset="0"/>
                <a:ea typeface="ＭＳ Ｐゴシック" pitchFamily="-84" charset="-128"/>
                <a:hlinkClick r:id="rId6"/>
              </a:rPr>
              <a:t>www.patientenvoeding.nl</a:t>
            </a:r>
            <a:endParaRPr lang="en-US" sz="2400" dirty="0" smtClean="0">
              <a:solidFill>
                <a:srgbClr val="00B050"/>
              </a:solidFill>
              <a:latin typeface="Arial" charset="0"/>
              <a:ea typeface="ＭＳ Ｐゴシック" pitchFamily="-84" charset="-128"/>
            </a:endParaRPr>
          </a:p>
          <a:p>
            <a:pPr fontAlgn="base">
              <a:spcBef>
                <a:spcPct val="0"/>
              </a:spcBef>
              <a:spcAft>
                <a:spcPct val="0"/>
              </a:spcAft>
            </a:pPr>
            <a:endParaRPr lang="en-US" sz="3200" dirty="0" smtClean="0">
              <a:solidFill>
                <a:srgbClr val="00B050"/>
              </a:solidFill>
              <a:latin typeface="Arial" charset="0"/>
              <a:ea typeface="ＭＳ Ｐゴシック" pitchFamily="-84" charset="-128"/>
            </a:endParaRPr>
          </a:p>
          <a:p>
            <a:pPr fontAlgn="base">
              <a:spcBef>
                <a:spcPct val="0"/>
              </a:spcBef>
              <a:spcAft>
                <a:spcPct val="0"/>
              </a:spcAft>
            </a:pPr>
            <a:endParaRPr lang="nl-NL" sz="3200" dirty="0">
              <a:solidFill>
                <a:srgbClr val="00B050"/>
              </a:solidFill>
              <a:latin typeface="Arial" charset="0"/>
              <a:ea typeface="ＭＳ Ｐゴシック" pitchFamily="-84" charset="-128"/>
            </a:endParaRPr>
          </a:p>
        </p:txBody>
      </p:sp>
      <p:pic>
        <p:nvPicPr>
          <p:cNvPr id="6" name="Afbeelding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5628577"/>
            <a:ext cx="1752600" cy="1085850"/>
          </a:xfrm>
          <a:prstGeom prst="rect">
            <a:avLst/>
          </a:prstGeom>
        </p:spPr>
      </p:pic>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8424" y="5623745"/>
            <a:ext cx="1443158" cy="1090682"/>
          </a:xfrm>
          <a:prstGeom prst="rect">
            <a:avLst/>
          </a:prstGeom>
        </p:spPr>
      </p:pic>
    </p:spTree>
    <p:extLst>
      <p:ext uri="{BB962C8B-B14F-4D97-AF65-F5344CB8AC3E}">
        <p14:creationId xmlns:p14="http://schemas.microsoft.com/office/powerpoint/2010/main" val="98851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lgn="ctr">
              <a:buNone/>
            </a:pPr>
            <a:endParaRPr lang="en-US" sz="4400" b="1" dirty="0" smtClean="0">
              <a:solidFill>
                <a:srgbClr val="FF0000"/>
              </a:solidFill>
            </a:endParaRPr>
          </a:p>
          <a:p>
            <a:pPr marL="0" indent="0" algn="ctr">
              <a:buNone/>
            </a:pPr>
            <a:endParaRPr lang="en-US" sz="4400" b="1" dirty="0">
              <a:solidFill>
                <a:srgbClr val="FF0000"/>
              </a:solidFill>
            </a:endParaRPr>
          </a:p>
          <a:p>
            <a:pPr marL="0" indent="0" algn="ctr">
              <a:buNone/>
            </a:pPr>
            <a:r>
              <a:rPr lang="en-US" sz="4400" b="1" dirty="0" smtClean="0">
                <a:solidFill>
                  <a:srgbClr val="FF0000"/>
                </a:solidFill>
              </a:rPr>
              <a:t>Why Personalised Food?</a:t>
            </a:r>
          </a:p>
        </p:txBody>
      </p:sp>
    </p:spTree>
    <p:extLst>
      <p:ext uri="{BB962C8B-B14F-4D97-AF65-F5344CB8AC3E}">
        <p14:creationId xmlns:p14="http://schemas.microsoft.com/office/powerpoint/2010/main" val="2682737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464" y="0"/>
            <a:ext cx="4823072" cy="6858000"/>
          </a:xfrm>
          <a:prstGeom prst="rect">
            <a:avLst/>
          </a:prstGeom>
        </p:spPr>
      </p:pic>
      <p:sp>
        <p:nvSpPr>
          <p:cNvPr id="12" name="Afgeronde rechthoek 11"/>
          <p:cNvSpPr/>
          <p:nvPr/>
        </p:nvSpPr>
        <p:spPr>
          <a:xfrm>
            <a:off x="1691680" y="188640"/>
            <a:ext cx="1944216" cy="936104"/>
          </a:xfrm>
          <a:prstGeom prst="round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p:cNvSpPr/>
          <p:nvPr/>
        </p:nvSpPr>
        <p:spPr>
          <a:xfrm>
            <a:off x="6516217" y="4581128"/>
            <a:ext cx="467320" cy="288032"/>
          </a:xfrm>
          <a:prstGeom prst="roundRect">
            <a:avLst/>
          </a:prstGeom>
          <a:solidFill>
            <a:srgbClr val="29292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7092280" y="5192168"/>
            <a:ext cx="2051720" cy="1569660"/>
          </a:xfrm>
          <a:prstGeom prst="rect">
            <a:avLst/>
          </a:prstGeom>
          <a:noFill/>
        </p:spPr>
        <p:txBody>
          <a:bodyPr wrap="square" rtlCol="0">
            <a:spAutoFit/>
          </a:bodyPr>
          <a:lstStyle/>
          <a:p>
            <a:r>
              <a:rPr lang="en-US" sz="2400" b="1" dirty="0" smtClean="0">
                <a:solidFill>
                  <a:srgbClr val="FF0000"/>
                </a:solidFill>
              </a:rPr>
              <a:t>“I AM AGAINST EQUAL TREATMENT”</a:t>
            </a:r>
            <a:endParaRPr lang="nl-NL" sz="2400" b="1" dirty="0">
              <a:solidFill>
                <a:srgbClr val="FF0000"/>
              </a:solidFill>
            </a:endParaRPr>
          </a:p>
        </p:txBody>
      </p:sp>
    </p:spTree>
    <p:extLst>
      <p:ext uri="{BB962C8B-B14F-4D97-AF65-F5344CB8AC3E}">
        <p14:creationId xmlns:p14="http://schemas.microsoft.com/office/powerpoint/2010/main" val="42759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0-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1+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464" y="0"/>
            <a:ext cx="4823072" cy="6858000"/>
          </a:xfrm>
          <a:prstGeom prst="rect">
            <a:avLst/>
          </a:prstGeom>
        </p:spPr>
      </p:pic>
      <p:sp>
        <p:nvSpPr>
          <p:cNvPr id="3" name="Ovaal 2"/>
          <p:cNvSpPr/>
          <p:nvPr/>
        </p:nvSpPr>
        <p:spPr>
          <a:xfrm>
            <a:off x="6011428" y="4149080"/>
            <a:ext cx="1512900"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2132112" y="-19000"/>
            <a:ext cx="1944216"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7092280" y="5192168"/>
            <a:ext cx="2051720" cy="1569660"/>
          </a:xfrm>
          <a:prstGeom prst="rect">
            <a:avLst/>
          </a:prstGeom>
          <a:noFill/>
        </p:spPr>
        <p:txBody>
          <a:bodyPr wrap="square" rtlCol="0">
            <a:spAutoFit/>
          </a:bodyPr>
          <a:lstStyle/>
          <a:p>
            <a:r>
              <a:rPr lang="en-US" sz="2400" b="1" dirty="0" smtClean="0">
                <a:solidFill>
                  <a:srgbClr val="FF0000"/>
                </a:solidFill>
              </a:rPr>
              <a:t>“I AM AGAINST EQUAL TREATMENTS”</a:t>
            </a:r>
            <a:endParaRPr lang="nl-NL" sz="2400" b="1" dirty="0">
              <a:solidFill>
                <a:srgbClr val="FF0000"/>
              </a:solidFill>
            </a:endParaRPr>
          </a:p>
        </p:txBody>
      </p:sp>
      <p:sp>
        <p:nvSpPr>
          <p:cNvPr id="8" name="Titel 7"/>
          <p:cNvSpPr txBox="1">
            <a:spLocks noGrp="1"/>
          </p:cNvSpPr>
          <p:nvPr>
            <p:ph type="title"/>
          </p:nvPr>
        </p:nvSpPr>
        <p:spPr>
          <a:xfrm>
            <a:off x="0" y="116632"/>
            <a:ext cx="2240632" cy="1569660"/>
          </a:xfrm>
          <a:prstGeom prst="rect">
            <a:avLst/>
          </a:prstGeom>
          <a:noFill/>
        </p:spPr>
        <p:txBody>
          <a:bodyPr wrap="square" rtlCol="0">
            <a:spAutoFit/>
          </a:bodyPr>
          <a:lstStyle/>
          <a:p>
            <a:pPr algn="l"/>
            <a:r>
              <a:rPr lang="en-US" sz="2400" b="1" dirty="0" smtClean="0">
                <a:solidFill>
                  <a:srgbClr val="0070C0"/>
                </a:solidFill>
              </a:rPr>
              <a:t>Dutch Cancer Research Institute / AvL medical Centre</a:t>
            </a:r>
            <a:endParaRPr lang="nl-NL" sz="2400" b="1" dirty="0">
              <a:solidFill>
                <a:srgbClr val="0070C0"/>
              </a:solidFill>
            </a:endParaRPr>
          </a:p>
        </p:txBody>
      </p:sp>
      <p:sp>
        <p:nvSpPr>
          <p:cNvPr id="9" name="Titel 7"/>
          <p:cNvSpPr txBox="1">
            <a:spLocks/>
          </p:cNvSpPr>
          <p:nvPr/>
        </p:nvSpPr>
        <p:spPr>
          <a:xfrm>
            <a:off x="7397264" y="4149080"/>
            <a:ext cx="1746736" cy="83099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70C0"/>
                </a:solidFill>
              </a:rPr>
              <a:t>Dutch Cancer Fund</a:t>
            </a:r>
            <a:endParaRPr lang="nl-NL" sz="2400" b="1" dirty="0">
              <a:solidFill>
                <a:srgbClr val="0070C0"/>
              </a:solidFill>
            </a:endParaRPr>
          </a:p>
        </p:txBody>
      </p:sp>
    </p:spTree>
    <p:extLst>
      <p:ext uri="{BB962C8B-B14F-4D97-AF65-F5344CB8AC3E}">
        <p14:creationId xmlns:p14="http://schemas.microsoft.com/office/powerpoint/2010/main" val="182019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476672"/>
            <a:ext cx="8514893" cy="4637837"/>
          </a:xfrm>
        </p:spPr>
      </p:pic>
      <p:sp>
        <p:nvSpPr>
          <p:cNvPr id="7" name="Rechthoek 6"/>
          <p:cNvSpPr>
            <a:spLocks noChangeAspect="1"/>
          </p:cNvSpPr>
          <p:nvPr/>
        </p:nvSpPr>
        <p:spPr>
          <a:xfrm>
            <a:off x="827584" y="5373269"/>
            <a:ext cx="7450531" cy="14401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AND SO IS THE FOOD THAT IS FIT FOR SOMEBODY</a:t>
            </a:r>
            <a:endParaRPr lang="nl-NL" sz="3600" b="1" dirty="0">
              <a:solidFill>
                <a:schemeClr val="tx1"/>
              </a:solidFill>
            </a:endParaRPr>
          </a:p>
        </p:txBody>
      </p:sp>
      <p:sp>
        <p:nvSpPr>
          <p:cNvPr id="3" name="Tekstvak 2"/>
          <p:cNvSpPr txBox="1"/>
          <p:nvPr/>
        </p:nvSpPr>
        <p:spPr>
          <a:xfrm>
            <a:off x="251520" y="2975877"/>
            <a:ext cx="8424936" cy="2123658"/>
          </a:xfrm>
          <a:prstGeom prst="rect">
            <a:avLst/>
          </a:prstGeom>
          <a:solidFill>
            <a:schemeClr val="tx1"/>
          </a:solidFill>
        </p:spPr>
        <p:txBody>
          <a:bodyPr wrap="square" rtlCol="0">
            <a:spAutoFit/>
          </a:bodyPr>
          <a:lstStyle/>
          <a:p>
            <a:r>
              <a:rPr lang="en-US" sz="4400" b="1" dirty="0" smtClean="0">
                <a:solidFill>
                  <a:schemeClr val="bg1"/>
                </a:solidFill>
              </a:rPr>
              <a:t>ALL HUMAN BEINGS ARE UNIQUE </a:t>
            </a:r>
          </a:p>
          <a:p>
            <a:r>
              <a:rPr lang="en-US" sz="4400" b="1" dirty="0" smtClean="0">
                <a:solidFill>
                  <a:schemeClr val="bg1"/>
                </a:solidFill>
              </a:rPr>
              <a:t>ALL TUMORS TOO</a:t>
            </a:r>
          </a:p>
          <a:p>
            <a:r>
              <a:rPr lang="en-US" sz="4400" b="1" dirty="0" smtClean="0">
                <a:solidFill>
                  <a:schemeClr val="bg1"/>
                </a:solidFill>
              </a:rPr>
              <a:t> </a:t>
            </a:r>
            <a:endParaRPr lang="nl-NL" sz="4400" b="1" dirty="0">
              <a:solidFill>
                <a:schemeClr val="bg1"/>
              </a:solidFill>
            </a:endParaRPr>
          </a:p>
        </p:txBody>
      </p:sp>
    </p:spTree>
    <p:extLst>
      <p:ext uri="{BB962C8B-B14F-4D97-AF65-F5344CB8AC3E}">
        <p14:creationId xmlns:p14="http://schemas.microsoft.com/office/powerpoint/2010/main" val="31703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idx="1"/>
          </p:nvPr>
        </p:nvSpPr>
        <p:spPr/>
        <p:txBody>
          <a:bodyPr/>
          <a:lstStyle/>
          <a:p>
            <a:pPr marL="0" indent="0" algn="ctr">
              <a:buNone/>
            </a:pPr>
            <a:endParaRPr lang="en-US" dirty="0" smtClean="0">
              <a:solidFill>
                <a:srgbClr val="FF0000"/>
              </a:solidFill>
            </a:endParaRPr>
          </a:p>
          <a:p>
            <a:pPr marL="0" indent="0" algn="ctr">
              <a:buNone/>
            </a:pPr>
            <a:endParaRPr lang="en-US" dirty="0">
              <a:solidFill>
                <a:srgbClr val="FF0000"/>
              </a:solidFill>
            </a:endParaRPr>
          </a:p>
          <a:p>
            <a:pPr marL="0" indent="0" algn="ctr">
              <a:buNone/>
            </a:pPr>
            <a:endParaRPr lang="en-US" dirty="0" smtClean="0">
              <a:solidFill>
                <a:srgbClr val="FF0000"/>
              </a:solidFill>
            </a:endParaRPr>
          </a:p>
          <a:p>
            <a:pPr marL="0" indent="0" algn="ctr">
              <a:buNone/>
            </a:pPr>
            <a:r>
              <a:rPr lang="en-US" sz="3600" b="1" dirty="0" smtClean="0">
                <a:solidFill>
                  <a:srgbClr val="FF0000"/>
                </a:solidFill>
              </a:rPr>
              <a:t>How </a:t>
            </a:r>
            <a:r>
              <a:rPr lang="en-US" sz="3600" b="1" dirty="0">
                <a:solidFill>
                  <a:srgbClr val="FF0000"/>
                </a:solidFill>
              </a:rPr>
              <a:t>does this ‘uniqueness’ of food relate to other food </a:t>
            </a:r>
            <a:r>
              <a:rPr lang="en-US" sz="3600" b="1" dirty="0" smtClean="0">
                <a:solidFill>
                  <a:srgbClr val="FF0000"/>
                </a:solidFill>
              </a:rPr>
              <a:t>concerns?</a:t>
            </a:r>
            <a:endParaRPr lang="nl-NL" sz="3600" b="1" dirty="0">
              <a:solidFill>
                <a:srgbClr val="FF0000"/>
              </a:solidFill>
            </a:endParaRPr>
          </a:p>
        </p:txBody>
      </p:sp>
    </p:spTree>
    <p:extLst>
      <p:ext uri="{BB962C8B-B14F-4D97-AF65-F5344CB8AC3E}">
        <p14:creationId xmlns:p14="http://schemas.microsoft.com/office/powerpoint/2010/main" val="330163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1"/>
          <p:cNvSpPr>
            <a:spLocks noGrp="1"/>
          </p:cNvSpPr>
          <p:nvPr>
            <p:ph type="title"/>
          </p:nvPr>
        </p:nvSpPr>
        <p:spPr>
          <a:xfrm>
            <a:off x="755576" y="836712"/>
            <a:ext cx="6694488" cy="531912"/>
          </a:xfrm>
        </p:spPr>
        <p:txBody>
          <a:bodyPr>
            <a:normAutofit fontScale="90000"/>
          </a:bodyPr>
          <a:lstStyle/>
          <a:p>
            <a:r>
              <a:rPr lang="en-US" b="1" dirty="0" smtClean="0">
                <a:solidFill>
                  <a:srgbClr val="FF0000"/>
                </a:solidFill>
              </a:rPr>
              <a:t>Prevention &amp; Reducing Incidence…</a:t>
            </a:r>
            <a:endParaRPr lang="en-US" altLang="nl-NL" dirty="0" smtClean="0"/>
          </a:p>
        </p:txBody>
      </p:sp>
      <p:sp>
        <p:nvSpPr>
          <p:cNvPr id="18437" name="Tijdelijke aanduiding voor inhoud 1"/>
          <p:cNvSpPr>
            <a:spLocks noGrp="1"/>
          </p:cNvSpPr>
          <p:nvPr>
            <p:ph idx="1"/>
          </p:nvPr>
        </p:nvSpPr>
        <p:spPr>
          <a:xfrm>
            <a:off x="107504" y="1988840"/>
            <a:ext cx="9036496" cy="4525963"/>
          </a:xfrm>
        </p:spPr>
        <p:txBody>
          <a:bodyPr>
            <a:normAutofit/>
          </a:bodyPr>
          <a:lstStyle/>
          <a:p>
            <a:r>
              <a:rPr lang="en-US" altLang="nl-NL" sz="2400" dirty="0" smtClean="0"/>
              <a:t>….. are largely the area of </a:t>
            </a:r>
            <a:r>
              <a:rPr lang="en-US" altLang="nl-NL" sz="2400" b="1" dirty="0" smtClean="0">
                <a:solidFill>
                  <a:srgbClr val="FF0000"/>
                </a:solidFill>
              </a:rPr>
              <a:t>Public Health</a:t>
            </a:r>
            <a:r>
              <a:rPr lang="en-US" altLang="nl-NL" sz="2400" dirty="0" smtClean="0"/>
              <a:t>: common, </a:t>
            </a:r>
            <a:r>
              <a:rPr lang="en-US" altLang="nl-NL" sz="2400" dirty="0" err="1" smtClean="0"/>
              <a:t>consensuated</a:t>
            </a:r>
            <a:r>
              <a:rPr lang="en-US" altLang="nl-NL" sz="2400" dirty="0" smtClean="0"/>
              <a:t>, generalizable knowledge in the area of food(safety), air pollution, </a:t>
            </a:r>
            <a:r>
              <a:rPr lang="en-US" altLang="nl-NL" sz="2400" dirty="0" smtClean="0"/>
              <a:t> </a:t>
            </a:r>
            <a:r>
              <a:rPr lang="en-US" altLang="nl-NL" sz="2400" dirty="0" err="1" smtClean="0"/>
              <a:t>etc</a:t>
            </a:r>
            <a:endParaRPr lang="en-US" altLang="nl-NL" sz="2400" dirty="0" smtClean="0"/>
          </a:p>
          <a:p>
            <a:r>
              <a:rPr lang="en-US" altLang="nl-NL" sz="2400" dirty="0" smtClean="0"/>
              <a:t>….. based on statistical truths based on large  numbers of research: “evidence based”. </a:t>
            </a:r>
          </a:p>
          <a:p>
            <a:r>
              <a:rPr lang="en-US" altLang="nl-NL" sz="2400" dirty="0" smtClean="0"/>
              <a:t>Formula based: “when this,  (nearly) always that happens”</a:t>
            </a:r>
          </a:p>
          <a:p>
            <a:r>
              <a:rPr lang="en-US" altLang="nl-NL" sz="2400" dirty="0" smtClean="0"/>
              <a:t>Works well …. to a certain level</a:t>
            </a:r>
            <a:endParaRPr lang="en-US" alt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1415235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el 1"/>
          <p:cNvSpPr>
            <a:spLocks noGrp="1"/>
          </p:cNvSpPr>
          <p:nvPr>
            <p:ph type="title"/>
          </p:nvPr>
        </p:nvSpPr>
        <p:spPr>
          <a:xfrm>
            <a:off x="-30288" y="52048"/>
            <a:ext cx="6439978" cy="725800"/>
          </a:xfrm>
        </p:spPr>
        <p:txBody>
          <a:bodyPr>
            <a:normAutofit/>
          </a:bodyPr>
          <a:lstStyle/>
          <a:p>
            <a:pPr algn="l"/>
            <a:r>
              <a:rPr lang="en-US" altLang="nl-NL" sz="3200" b="1" kern="0" dirty="0" smtClean="0">
                <a:solidFill>
                  <a:srgbClr val="CC0000"/>
                </a:solidFill>
                <a:latin typeface="Arial"/>
              </a:rPr>
              <a:t>Personalised </a:t>
            </a:r>
            <a:r>
              <a:rPr lang="en-US" altLang="nl-NL" sz="3200" b="1" kern="0" dirty="0">
                <a:solidFill>
                  <a:srgbClr val="CC0000"/>
                </a:solidFill>
                <a:latin typeface="Arial"/>
              </a:rPr>
              <a:t>&amp; Common Food</a:t>
            </a:r>
            <a:endParaRPr lang="en-US" altLang="nl-NL" sz="3200" dirty="0" smtClean="0"/>
          </a:p>
        </p:txBody>
      </p:sp>
      <p:sp>
        <p:nvSpPr>
          <p:cNvPr id="8" name="Gelijkbenige driehoek 7"/>
          <p:cNvSpPr>
            <a:spLocks/>
          </p:cNvSpPr>
          <p:nvPr/>
        </p:nvSpPr>
        <p:spPr>
          <a:xfrm>
            <a:off x="2362200" y="1530985"/>
            <a:ext cx="2560320" cy="1699260"/>
          </a:xfrm>
          <a:prstGeom prst="triangle">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nl-NL" sz="1600" kern="0">
              <a:solidFill>
                <a:sysClr val="windowText" lastClr="000000"/>
              </a:solidFill>
            </a:endParaRPr>
          </a:p>
        </p:txBody>
      </p:sp>
      <p:sp>
        <p:nvSpPr>
          <p:cNvPr id="9" name="Gelijkbenige driehoek 8"/>
          <p:cNvSpPr>
            <a:spLocks/>
          </p:cNvSpPr>
          <p:nvPr/>
        </p:nvSpPr>
        <p:spPr>
          <a:xfrm rot="10800000">
            <a:off x="2362200" y="3216910"/>
            <a:ext cx="2560320" cy="1698625"/>
          </a:xfrm>
          <a:prstGeom prst="triangle">
            <a:avLst>
              <a:gd name="adj" fmla="val 51152"/>
            </a:avLst>
          </a:pr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nl-NL" sz="1600" kern="0">
              <a:solidFill>
                <a:sysClr val="windowText" lastClr="000000"/>
              </a:solidFill>
            </a:endParaRPr>
          </a:p>
        </p:txBody>
      </p:sp>
      <p:sp>
        <p:nvSpPr>
          <p:cNvPr id="10" name="Afgeronde rechthoek 9"/>
          <p:cNvSpPr>
            <a:spLocks/>
          </p:cNvSpPr>
          <p:nvPr/>
        </p:nvSpPr>
        <p:spPr>
          <a:xfrm>
            <a:off x="1115616" y="3112769"/>
            <a:ext cx="1172289" cy="475615"/>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dirty="0">
                <a:solidFill>
                  <a:srgbClr val="000000"/>
                </a:solidFill>
                <a:ea typeface="Calibri"/>
                <a:cs typeface="Times New Roman"/>
              </a:rPr>
              <a:t>Agricultural sector</a:t>
            </a:r>
            <a:endParaRPr lang="nl-NL" sz="1600" dirty="0">
              <a:solidFill>
                <a:prstClr val="black"/>
              </a:solidFill>
              <a:ea typeface="Calibri"/>
              <a:cs typeface="Times New Roman"/>
            </a:endParaRPr>
          </a:p>
        </p:txBody>
      </p:sp>
      <p:sp>
        <p:nvSpPr>
          <p:cNvPr id="11" name="Afgeronde rechthoek 10"/>
          <p:cNvSpPr>
            <a:spLocks/>
          </p:cNvSpPr>
          <p:nvPr/>
        </p:nvSpPr>
        <p:spPr>
          <a:xfrm>
            <a:off x="2287905" y="5007610"/>
            <a:ext cx="3436223" cy="1373718"/>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dirty="0">
                <a:solidFill>
                  <a:srgbClr val="000000"/>
                </a:solidFill>
                <a:ea typeface="Calibri"/>
                <a:cs typeface="Times New Roman"/>
              </a:rPr>
              <a:t>Broadly defined care ’sector’: hospitals, home for the elderly, public health authorities (GGD), corporations, </a:t>
            </a:r>
            <a:r>
              <a:rPr lang="en-US" sz="1600" dirty="0" smtClean="0">
                <a:solidFill>
                  <a:srgbClr val="000000"/>
                </a:solidFill>
                <a:ea typeface="Calibri"/>
                <a:cs typeface="Times New Roman"/>
              </a:rPr>
              <a:t>schools, sports clubs, </a:t>
            </a:r>
            <a:r>
              <a:rPr lang="en-US" sz="1600" dirty="0" err="1" smtClean="0">
                <a:solidFill>
                  <a:srgbClr val="000000"/>
                </a:solidFill>
                <a:ea typeface="Calibri"/>
                <a:cs typeface="Times New Roman"/>
              </a:rPr>
              <a:t>etc</a:t>
            </a:r>
            <a:endParaRPr lang="nl-NL" sz="1600" dirty="0">
              <a:solidFill>
                <a:prstClr val="black"/>
              </a:solidFill>
              <a:ea typeface="Calibri"/>
              <a:cs typeface="Times New Roman"/>
            </a:endParaRPr>
          </a:p>
        </p:txBody>
      </p:sp>
      <p:sp>
        <p:nvSpPr>
          <p:cNvPr id="12" name="Afgeronde rechthoek 11"/>
          <p:cNvSpPr>
            <a:spLocks/>
          </p:cNvSpPr>
          <p:nvPr/>
        </p:nvSpPr>
        <p:spPr>
          <a:xfrm>
            <a:off x="2932558" y="993994"/>
            <a:ext cx="1639441" cy="493395"/>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a:solidFill>
                  <a:srgbClr val="000000"/>
                </a:solidFill>
                <a:ea typeface="Calibri"/>
                <a:cs typeface="Times New Roman"/>
              </a:rPr>
              <a:t>Biomedical sector (research)</a:t>
            </a:r>
            <a:endParaRPr lang="nl-NL" sz="1600">
              <a:solidFill>
                <a:prstClr val="black"/>
              </a:solidFill>
              <a:ea typeface="Calibri"/>
              <a:cs typeface="Times New Roman"/>
            </a:endParaRPr>
          </a:p>
        </p:txBody>
      </p:sp>
      <p:sp>
        <p:nvSpPr>
          <p:cNvPr id="13" name="Afgeronde rechthoek 12"/>
          <p:cNvSpPr>
            <a:spLocks/>
          </p:cNvSpPr>
          <p:nvPr/>
        </p:nvSpPr>
        <p:spPr>
          <a:xfrm>
            <a:off x="5038725" y="3115310"/>
            <a:ext cx="925195" cy="473074"/>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dirty="0">
                <a:solidFill>
                  <a:srgbClr val="000000"/>
                </a:solidFill>
                <a:ea typeface="Calibri"/>
                <a:cs typeface="Times New Roman"/>
              </a:rPr>
              <a:t>Patients / citizens</a:t>
            </a:r>
            <a:endParaRPr lang="nl-NL" sz="1600" dirty="0">
              <a:solidFill>
                <a:prstClr val="black"/>
              </a:solidFill>
              <a:ea typeface="Calibri"/>
              <a:cs typeface="Times New Roman"/>
            </a:endParaRPr>
          </a:p>
        </p:txBody>
      </p:sp>
      <p:sp>
        <p:nvSpPr>
          <p:cNvPr id="14" name="PIJL-OMHOOG en -OMLAAG 13"/>
          <p:cNvSpPr>
            <a:spLocks/>
          </p:cNvSpPr>
          <p:nvPr/>
        </p:nvSpPr>
        <p:spPr>
          <a:xfrm>
            <a:off x="5962650" y="1359535"/>
            <a:ext cx="456565" cy="1800860"/>
          </a:xfrm>
          <a:prstGeom prst="upDownArrow">
            <a:avLst/>
          </a:prstGeom>
          <a:pattFill prst="wdUpDiag">
            <a:fgClr>
              <a:srgbClr val="4F81BD"/>
            </a:fgClr>
            <a:bgClr>
              <a:sysClr val="window" lastClr="FFFFFF"/>
            </a:bgClr>
          </a:patt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nl-NL" kern="0">
              <a:solidFill>
                <a:sysClr val="windowText" lastClr="000000"/>
              </a:solidFill>
            </a:endParaRPr>
          </a:p>
        </p:txBody>
      </p:sp>
      <p:sp>
        <p:nvSpPr>
          <p:cNvPr id="15" name="PIJL-OMHOOG en -OMLAAG 14"/>
          <p:cNvSpPr>
            <a:spLocks/>
          </p:cNvSpPr>
          <p:nvPr/>
        </p:nvSpPr>
        <p:spPr>
          <a:xfrm>
            <a:off x="5953125" y="3312160"/>
            <a:ext cx="456565" cy="1800860"/>
          </a:xfrm>
          <a:prstGeom prst="upDownArrow">
            <a:avLst/>
          </a:prstGeom>
          <a:pattFill prst="wdDnDiag">
            <a:fgClr>
              <a:srgbClr val="4F81BD"/>
            </a:fgClr>
            <a:bgClr>
              <a:sysClr val="window" lastClr="FFFFFF"/>
            </a:bgClr>
          </a:patt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nl-NL" kern="0">
              <a:solidFill>
                <a:sysClr val="windowText" lastClr="000000"/>
              </a:solidFill>
            </a:endParaRPr>
          </a:p>
        </p:txBody>
      </p:sp>
      <p:sp>
        <p:nvSpPr>
          <p:cNvPr id="16" name="Afgeronde rechthoek 15"/>
          <p:cNvSpPr>
            <a:spLocks/>
          </p:cNvSpPr>
          <p:nvPr/>
        </p:nvSpPr>
        <p:spPr>
          <a:xfrm>
            <a:off x="6616824" y="723558"/>
            <a:ext cx="2347664" cy="2389212"/>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srgbClr val="000000"/>
                </a:solidFill>
                <a:ea typeface="Calibri"/>
                <a:cs typeface="Times New Roman"/>
              </a:rPr>
              <a:t>SPECIFIC</a:t>
            </a:r>
            <a:r>
              <a:rPr lang="en-US" sz="1600">
                <a:solidFill>
                  <a:srgbClr val="000000"/>
                </a:solidFill>
                <a:ea typeface="Calibri"/>
                <a:cs typeface="Times New Roman"/>
              </a:rPr>
              <a:t> healthier eating / living:</a:t>
            </a:r>
            <a:endParaRPr lang="nl-NL" sz="1600">
              <a:solidFill>
                <a:prstClr val="black"/>
              </a:solidFill>
              <a:ea typeface="Calibri"/>
              <a:cs typeface="Times New Roman"/>
            </a:endParaRPr>
          </a:p>
          <a:p>
            <a:pPr algn="ctr">
              <a:lnSpc>
                <a:spcPct val="115000"/>
              </a:lnSpc>
              <a:spcAft>
                <a:spcPts val="1000"/>
              </a:spcAft>
            </a:pPr>
            <a:r>
              <a:rPr lang="en-US" sz="1600">
                <a:solidFill>
                  <a:srgbClr val="000000"/>
                </a:solidFill>
                <a:ea typeface="Calibri"/>
                <a:cs typeface="Times New Roman"/>
              </a:rPr>
              <a:t>Food exactly tuned to the individual citizen / patient, diverging from general guidelines</a:t>
            </a:r>
            <a:endParaRPr lang="nl-NL" sz="1600">
              <a:solidFill>
                <a:prstClr val="black"/>
              </a:solidFill>
              <a:ea typeface="Calibri"/>
              <a:cs typeface="Times New Roman"/>
            </a:endParaRPr>
          </a:p>
        </p:txBody>
      </p:sp>
      <p:sp>
        <p:nvSpPr>
          <p:cNvPr id="17" name="Afgeronde rechthoek 16"/>
          <p:cNvSpPr>
            <a:spLocks/>
          </p:cNvSpPr>
          <p:nvPr/>
        </p:nvSpPr>
        <p:spPr>
          <a:xfrm>
            <a:off x="6619314" y="3547638"/>
            <a:ext cx="2347664" cy="2735793"/>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b="1">
                <a:solidFill>
                  <a:srgbClr val="000000"/>
                </a:solidFill>
                <a:ea typeface="Calibri"/>
                <a:cs typeface="Times New Roman"/>
              </a:rPr>
              <a:t> GENERIC </a:t>
            </a:r>
            <a:r>
              <a:rPr lang="en-US" sz="1600">
                <a:solidFill>
                  <a:srgbClr val="000000"/>
                </a:solidFill>
                <a:ea typeface="Calibri"/>
                <a:cs typeface="Times New Roman"/>
              </a:rPr>
              <a:t>healthier eating / living: </a:t>
            </a:r>
            <a:endParaRPr lang="nl-NL" sz="1600">
              <a:solidFill>
                <a:prstClr val="black"/>
              </a:solidFill>
              <a:ea typeface="Calibri"/>
              <a:cs typeface="Times New Roman"/>
            </a:endParaRPr>
          </a:p>
          <a:p>
            <a:pPr algn="ctr">
              <a:lnSpc>
                <a:spcPct val="115000"/>
              </a:lnSpc>
              <a:spcAft>
                <a:spcPts val="1000"/>
              </a:spcAft>
            </a:pPr>
            <a:r>
              <a:rPr lang="en-US" sz="1600">
                <a:solidFill>
                  <a:srgbClr val="000000"/>
                </a:solidFill>
                <a:ea typeface="Calibri"/>
                <a:cs typeface="Times New Roman"/>
              </a:rPr>
              <a:t>more fruit, vegetables and fresh products, less sugar / meat / salt/ fat, more physical exercise etc</a:t>
            </a:r>
            <a:endParaRPr lang="nl-NL" sz="1600">
              <a:solidFill>
                <a:prstClr val="black"/>
              </a:solidFill>
              <a:ea typeface="Calibri"/>
              <a:cs typeface="Times New Roman"/>
            </a:endParaRPr>
          </a:p>
        </p:txBody>
      </p:sp>
      <p:sp>
        <p:nvSpPr>
          <p:cNvPr id="18" name="Afgeronde rechthoek 17"/>
          <p:cNvSpPr>
            <a:spLocks/>
          </p:cNvSpPr>
          <p:nvPr/>
        </p:nvSpPr>
        <p:spPr>
          <a:xfrm>
            <a:off x="7099935" y="6525344"/>
            <a:ext cx="1099377" cy="205740"/>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i="1" dirty="0">
                <a:solidFill>
                  <a:srgbClr val="000000"/>
                </a:solidFill>
                <a:ea typeface="Calibri"/>
                <a:cs typeface="Times New Roman"/>
              </a:rPr>
              <a:t>0 – 5 </a:t>
            </a:r>
            <a:r>
              <a:rPr lang="en-US" sz="1600" i="1" dirty="0" err="1">
                <a:solidFill>
                  <a:srgbClr val="000000"/>
                </a:solidFill>
                <a:ea typeface="Calibri"/>
                <a:cs typeface="Times New Roman"/>
              </a:rPr>
              <a:t>yrs</a:t>
            </a:r>
            <a:endParaRPr lang="nl-NL" sz="1600" dirty="0">
              <a:solidFill>
                <a:prstClr val="black"/>
              </a:solidFill>
              <a:ea typeface="Calibri"/>
              <a:cs typeface="Times New Roman"/>
            </a:endParaRPr>
          </a:p>
        </p:txBody>
      </p:sp>
      <p:sp>
        <p:nvSpPr>
          <p:cNvPr id="19" name="Afgeronde rechthoek 18"/>
          <p:cNvSpPr>
            <a:spLocks/>
          </p:cNvSpPr>
          <p:nvPr/>
        </p:nvSpPr>
        <p:spPr>
          <a:xfrm>
            <a:off x="7322145" y="414948"/>
            <a:ext cx="937022" cy="205740"/>
          </a:xfrm>
          <a:prstGeom prst="roundRect">
            <a:avLst/>
          </a:prstGeom>
          <a:no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i="1" dirty="0">
                <a:solidFill>
                  <a:srgbClr val="000000"/>
                </a:solidFill>
                <a:ea typeface="Calibri"/>
                <a:cs typeface="Times New Roman"/>
              </a:rPr>
              <a:t>5 –20 </a:t>
            </a:r>
            <a:r>
              <a:rPr lang="en-US" sz="1600" i="1" dirty="0" err="1">
                <a:solidFill>
                  <a:srgbClr val="000000"/>
                </a:solidFill>
                <a:ea typeface="Calibri"/>
                <a:cs typeface="Times New Roman"/>
              </a:rPr>
              <a:t>yrs</a:t>
            </a:r>
            <a:endParaRPr lang="nl-NL" sz="1600" dirty="0">
              <a:solidFill>
                <a:prstClr val="black"/>
              </a:solidFill>
              <a:ea typeface="Calibri"/>
              <a:cs typeface="Times New Roman"/>
            </a:endParaRPr>
          </a:p>
        </p:txBody>
      </p:sp>
      <p:sp>
        <p:nvSpPr>
          <p:cNvPr id="20" name="Afgeronde rechthoek 19"/>
          <p:cNvSpPr>
            <a:spLocks/>
          </p:cNvSpPr>
          <p:nvPr/>
        </p:nvSpPr>
        <p:spPr>
          <a:xfrm>
            <a:off x="3076575" y="3588385"/>
            <a:ext cx="1053465" cy="680085"/>
          </a:xfrm>
          <a:prstGeom prst="roundRect">
            <a:avLst/>
          </a:prstGeom>
          <a:solidFill>
            <a:srgbClr val="4F81BD">
              <a:alpha val="35000"/>
            </a:srgbClr>
          </a:solid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b="1" dirty="0">
                <a:solidFill>
                  <a:prstClr val="black"/>
                </a:solidFill>
                <a:ea typeface="Calibri"/>
                <a:cs typeface="Times New Roman"/>
              </a:rPr>
              <a:t>C</a:t>
            </a:r>
            <a:r>
              <a:rPr lang="en-US" sz="1600" b="1" dirty="0" smtClean="0">
                <a:solidFill>
                  <a:prstClr val="black"/>
                </a:solidFill>
                <a:ea typeface="Calibri"/>
                <a:cs typeface="Times New Roman"/>
              </a:rPr>
              <a:t>OMMON FOOD</a:t>
            </a:r>
            <a:r>
              <a:rPr lang="nl-NL" sz="1600" dirty="0">
                <a:solidFill>
                  <a:prstClr val="black"/>
                </a:solidFill>
                <a:ea typeface="Calibri"/>
                <a:cs typeface="Times New Roman"/>
              </a:rPr>
              <a:t> </a:t>
            </a:r>
          </a:p>
        </p:txBody>
      </p:sp>
      <p:sp>
        <p:nvSpPr>
          <p:cNvPr id="21" name="Afgeronde rechthoek 20"/>
          <p:cNvSpPr>
            <a:spLocks/>
          </p:cNvSpPr>
          <p:nvPr/>
        </p:nvSpPr>
        <p:spPr>
          <a:xfrm>
            <a:off x="3076575" y="2473960"/>
            <a:ext cx="1351409" cy="522992"/>
          </a:xfrm>
          <a:prstGeom prst="roundRect">
            <a:avLst/>
          </a:prstGeom>
          <a:solidFill>
            <a:srgbClr val="4F81BD">
              <a:alpha val="35000"/>
            </a:srgbClr>
          </a:solidFill>
          <a:ln w="25400" cap="flat" cmpd="sng" algn="ctr">
            <a:solidFill>
              <a:srgbClr val="4F81BD">
                <a:shade val="50000"/>
              </a:srgbClr>
            </a:solid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1000"/>
              </a:spcAft>
            </a:pPr>
            <a:r>
              <a:rPr lang="en-US" sz="1600" b="1" dirty="0" smtClean="0">
                <a:solidFill>
                  <a:prstClr val="black"/>
                </a:solidFill>
                <a:ea typeface="Calibri"/>
                <a:cs typeface="Times New Roman"/>
              </a:rPr>
              <a:t>PERSONALISED FOOD</a:t>
            </a:r>
            <a:r>
              <a:rPr lang="nl-NL" sz="1600" dirty="0">
                <a:solidFill>
                  <a:prstClr val="black"/>
                </a:solidFill>
                <a:ea typeface="Calibri"/>
                <a:cs typeface="Times New Roman"/>
              </a:rPr>
              <a:t> </a:t>
            </a:r>
          </a:p>
        </p:txBody>
      </p:sp>
      <p:sp>
        <p:nvSpPr>
          <p:cNvPr id="22" name="Tekstvak 1"/>
          <p:cNvSpPr txBox="1">
            <a:spLocks noChangeArrowheads="1"/>
          </p:cNvSpPr>
          <p:nvPr/>
        </p:nvSpPr>
        <p:spPr bwMode="auto">
          <a:xfrm>
            <a:off x="0" y="1381125"/>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rgbClr val="000000"/>
                </a:solidFill>
                <a:latin typeface="Comic Sans MS" pitchFamily="66" charset="0"/>
              </a:defRPr>
            </a:lvl1pPr>
            <a:lvl2pPr marL="742950" indent="-285750">
              <a:defRPr kumimoji="1">
                <a:solidFill>
                  <a:srgbClr val="000000"/>
                </a:solidFill>
                <a:latin typeface="Comic Sans MS" pitchFamily="66" charset="0"/>
              </a:defRPr>
            </a:lvl2pPr>
            <a:lvl3pPr marL="1143000" indent="-228600">
              <a:defRPr kumimoji="1">
                <a:solidFill>
                  <a:srgbClr val="000000"/>
                </a:solidFill>
                <a:latin typeface="Comic Sans MS" pitchFamily="66" charset="0"/>
              </a:defRPr>
            </a:lvl3pPr>
            <a:lvl4pPr marL="1600200" indent="-228600">
              <a:defRPr kumimoji="1">
                <a:solidFill>
                  <a:srgbClr val="000000"/>
                </a:solidFill>
                <a:latin typeface="Comic Sans MS" pitchFamily="66" charset="0"/>
              </a:defRPr>
            </a:lvl4pPr>
            <a:lvl5pPr marL="2057400" indent="-228600">
              <a:defRPr kumimoji="1">
                <a:solidFill>
                  <a:srgbClr val="000000"/>
                </a:solidFill>
                <a:latin typeface="Comic Sans MS" pitchFamily="66" charset="0"/>
              </a:defRPr>
            </a:lvl5pPr>
            <a:lvl6pPr marL="2514600" indent="-228600" algn="ctr" eaLnBrk="0" fontAlgn="base" hangingPunct="0">
              <a:spcBef>
                <a:spcPct val="0"/>
              </a:spcBef>
              <a:spcAft>
                <a:spcPct val="0"/>
              </a:spcAft>
              <a:defRPr kumimoji="1">
                <a:solidFill>
                  <a:srgbClr val="000000"/>
                </a:solidFill>
                <a:latin typeface="Comic Sans MS" pitchFamily="66" charset="0"/>
              </a:defRPr>
            </a:lvl6pPr>
            <a:lvl7pPr marL="2971800" indent="-228600" algn="ctr" eaLnBrk="0" fontAlgn="base" hangingPunct="0">
              <a:spcBef>
                <a:spcPct val="0"/>
              </a:spcBef>
              <a:spcAft>
                <a:spcPct val="0"/>
              </a:spcAft>
              <a:defRPr kumimoji="1">
                <a:solidFill>
                  <a:srgbClr val="000000"/>
                </a:solidFill>
                <a:latin typeface="Comic Sans MS" pitchFamily="66" charset="0"/>
              </a:defRPr>
            </a:lvl7pPr>
            <a:lvl8pPr marL="3429000" indent="-228600" algn="ctr" eaLnBrk="0" fontAlgn="base" hangingPunct="0">
              <a:spcBef>
                <a:spcPct val="0"/>
              </a:spcBef>
              <a:spcAft>
                <a:spcPct val="0"/>
              </a:spcAft>
              <a:defRPr kumimoji="1">
                <a:solidFill>
                  <a:srgbClr val="000000"/>
                </a:solidFill>
                <a:latin typeface="Comic Sans MS" pitchFamily="66" charset="0"/>
              </a:defRPr>
            </a:lvl8pPr>
            <a:lvl9pPr marL="3886200" indent="-228600" algn="ctr" eaLnBrk="0" fontAlgn="base" hangingPunct="0">
              <a:spcBef>
                <a:spcPct val="0"/>
              </a:spcBef>
              <a:spcAft>
                <a:spcPct val="0"/>
              </a:spcAft>
              <a:defRPr kumimoji="1">
                <a:solidFill>
                  <a:srgbClr val="000000"/>
                </a:solidFill>
                <a:latin typeface="Comic Sans MS" pitchFamily="66"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Quality and effectivity of </a:t>
            </a:r>
            <a:r>
              <a:rPr kumimoji="1" lang="en-US" altLang="nl-NL" sz="1800" b="1" i="0" u="none" strike="noStrike" kern="0" cap="none" spc="0" normalizeH="0" baseline="0" noProof="0" dirty="0" smtClean="0">
                <a:ln>
                  <a:noFill/>
                </a:ln>
                <a:solidFill>
                  <a:srgbClr val="FF0000"/>
                </a:solidFill>
                <a:effectLst/>
                <a:uLnTx/>
                <a:uFillTx/>
                <a:latin typeface="Comic Sans MS" pitchFamily="66" charset="0"/>
              </a:rPr>
              <a:t>CF</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 strengthened</a:t>
            </a:r>
            <a:r>
              <a:rPr kumimoji="1" lang="en-US" altLang="nl-NL" sz="1800" b="0" i="0" u="none" strike="noStrike" kern="0" cap="none" spc="0" normalizeH="0" noProof="0" dirty="0" smtClean="0">
                <a:ln>
                  <a:noFill/>
                </a:ln>
                <a:solidFill>
                  <a:srgbClr val="FF0000"/>
                </a:solidFill>
                <a:effectLst/>
                <a:uLnTx/>
                <a:uFillTx/>
                <a:latin typeface="Comic Sans MS" pitchFamily="66" charset="0"/>
              </a:rPr>
              <a:t> by </a:t>
            </a:r>
            <a:r>
              <a:rPr kumimoji="1" lang="en-US" altLang="nl-NL" sz="1800" b="1" i="0" u="none" strike="noStrike" kern="0" cap="none" spc="0" normalizeH="0" baseline="0" noProof="0" dirty="0" smtClean="0">
                <a:ln>
                  <a:noFill/>
                </a:ln>
                <a:solidFill>
                  <a:srgbClr val="FF0000"/>
                </a:solidFill>
                <a:effectLst/>
                <a:uLnTx/>
                <a:uFillTx/>
                <a:latin typeface="Comic Sans MS" pitchFamily="66" charset="0"/>
              </a:rPr>
              <a:t>PF</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 </a:t>
            </a:r>
            <a:endParaRPr kumimoji="1" lang="nl-NL" altLang="nl-NL" sz="1800" b="0" i="0" u="none" strike="noStrike" kern="0" cap="none" spc="0" normalizeH="0" baseline="0" noProof="0" dirty="0" smtClean="0">
              <a:ln>
                <a:noFill/>
              </a:ln>
              <a:solidFill>
                <a:srgbClr val="FF0000"/>
              </a:solidFill>
              <a:effectLst/>
              <a:uLnTx/>
              <a:uFillTx/>
              <a:latin typeface="Comic Sans MS" pitchFamily="66" charset="0"/>
            </a:endParaRPr>
          </a:p>
        </p:txBody>
      </p:sp>
      <p:sp>
        <p:nvSpPr>
          <p:cNvPr id="23" name="Tekstvak 1"/>
          <p:cNvSpPr txBox="1">
            <a:spLocks noChangeArrowheads="1"/>
          </p:cNvSpPr>
          <p:nvPr/>
        </p:nvSpPr>
        <p:spPr bwMode="auto">
          <a:xfrm>
            <a:off x="-14367" y="5380672"/>
            <a:ext cx="22585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rgbClr val="000000"/>
                </a:solidFill>
                <a:latin typeface="Comic Sans MS" pitchFamily="66" charset="0"/>
              </a:defRPr>
            </a:lvl1pPr>
            <a:lvl2pPr marL="742950" indent="-285750">
              <a:defRPr kumimoji="1">
                <a:solidFill>
                  <a:srgbClr val="000000"/>
                </a:solidFill>
                <a:latin typeface="Comic Sans MS" pitchFamily="66" charset="0"/>
              </a:defRPr>
            </a:lvl2pPr>
            <a:lvl3pPr marL="1143000" indent="-228600">
              <a:defRPr kumimoji="1">
                <a:solidFill>
                  <a:srgbClr val="000000"/>
                </a:solidFill>
                <a:latin typeface="Comic Sans MS" pitchFamily="66" charset="0"/>
              </a:defRPr>
            </a:lvl3pPr>
            <a:lvl4pPr marL="1600200" indent="-228600">
              <a:defRPr kumimoji="1">
                <a:solidFill>
                  <a:srgbClr val="000000"/>
                </a:solidFill>
                <a:latin typeface="Comic Sans MS" pitchFamily="66" charset="0"/>
              </a:defRPr>
            </a:lvl4pPr>
            <a:lvl5pPr marL="2057400" indent="-228600">
              <a:defRPr kumimoji="1">
                <a:solidFill>
                  <a:srgbClr val="000000"/>
                </a:solidFill>
                <a:latin typeface="Comic Sans MS" pitchFamily="66" charset="0"/>
              </a:defRPr>
            </a:lvl5pPr>
            <a:lvl6pPr marL="2514600" indent="-228600" algn="ctr" eaLnBrk="0" fontAlgn="base" hangingPunct="0">
              <a:spcBef>
                <a:spcPct val="0"/>
              </a:spcBef>
              <a:spcAft>
                <a:spcPct val="0"/>
              </a:spcAft>
              <a:defRPr kumimoji="1">
                <a:solidFill>
                  <a:srgbClr val="000000"/>
                </a:solidFill>
                <a:latin typeface="Comic Sans MS" pitchFamily="66" charset="0"/>
              </a:defRPr>
            </a:lvl6pPr>
            <a:lvl7pPr marL="2971800" indent="-228600" algn="ctr" eaLnBrk="0" fontAlgn="base" hangingPunct="0">
              <a:spcBef>
                <a:spcPct val="0"/>
              </a:spcBef>
              <a:spcAft>
                <a:spcPct val="0"/>
              </a:spcAft>
              <a:defRPr kumimoji="1">
                <a:solidFill>
                  <a:srgbClr val="000000"/>
                </a:solidFill>
                <a:latin typeface="Comic Sans MS" pitchFamily="66" charset="0"/>
              </a:defRPr>
            </a:lvl7pPr>
            <a:lvl8pPr marL="3429000" indent="-228600" algn="ctr" eaLnBrk="0" fontAlgn="base" hangingPunct="0">
              <a:spcBef>
                <a:spcPct val="0"/>
              </a:spcBef>
              <a:spcAft>
                <a:spcPct val="0"/>
              </a:spcAft>
              <a:defRPr kumimoji="1">
                <a:solidFill>
                  <a:srgbClr val="000000"/>
                </a:solidFill>
                <a:latin typeface="Comic Sans MS" pitchFamily="66" charset="0"/>
              </a:defRPr>
            </a:lvl8pPr>
            <a:lvl9pPr marL="3886200" indent="-228600" algn="ctr" eaLnBrk="0" fontAlgn="base" hangingPunct="0">
              <a:spcBef>
                <a:spcPct val="0"/>
              </a:spcBef>
              <a:spcAft>
                <a:spcPct val="0"/>
              </a:spcAft>
              <a:defRPr kumimoji="1">
                <a:solidFill>
                  <a:srgbClr val="000000"/>
                </a:solidFill>
                <a:latin typeface="Comic Sans MS" pitchFamily="66"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nl-NL" sz="1800" b="1" i="0" u="none" strike="noStrike" kern="0" cap="none" spc="0" normalizeH="0" baseline="0" noProof="0" dirty="0" smtClean="0">
                <a:ln>
                  <a:noFill/>
                </a:ln>
                <a:solidFill>
                  <a:srgbClr val="FF0000"/>
                </a:solidFill>
                <a:effectLst/>
                <a:uLnTx/>
                <a:uFillTx/>
                <a:latin typeface="Comic Sans MS" pitchFamily="66" charset="0"/>
              </a:rPr>
              <a:t>PF</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 dwells on broad public interest in </a:t>
            </a:r>
            <a:r>
              <a:rPr kumimoji="1" lang="en-US" altLang="nl-NL" sz="1800" b="1" i="0" u="none" strike="noStrike" kern="0" cap="none" spc="0" normalizeH="0" baseline="0" noProof="0" dirty="0" smtClean="0">
                <a:ln>
                  <a:noFill/>
                </a:ln>
                <a:solidFill>
                  <a:srgbClr val="FF0000"/>
                </a:solidFill>
                <a:effectLst/>
                <a:uLnTx/>
                <a:uFillTx/>
                <a:latin typeface="Comic Sans MS" pitchFamily="66" charset="0"/>
              </a:rPr>
              <a:t>CF</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a:t>
            </a:r>
            <a:r>
              <a:rPr kumimoji="1" lang="en-US" altLang="nl-NL" sz="1800" b="0" i="0" u="none" strike="noStrike" kern="0" cap="none" spc="0" normalizeH="0" noProof="0" dirty="0" smtClean="0">
                <a:ln>
                  <a:noFill/>
                </a:ln>
                <a:solidFill>
                  <a:srgbClr val="FF0000"/>
                </a:solidFill>
                <a:effectLst/>
                <a:uLnTx/>
                <a:uFillTx/>
                <a:latin typeface="Comic Sans MS" pitchFamily="66" charset="0"/>
              </a:rPr>
              <a:t> </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 health supporting</a:t>
            </a:r>
            <a:r>
              <a:rPr kumimoji="1" lang="en-US" altLang="nl-NL" sz="1800" b="0" i="0" u="none" strike="noStrike" kern="0" cap="none" spc="0" normalizeH="0" noProof="0" dirty="0" smtClean="0">
                <a:ln>
                  <a:noFill/>
                </a:ln>
                <a:solidFill>
                  <a:srgbClr val="FF0000"/>
                </a:solidFill>
                <a:effectLst/>
                <a:uLnTx/>
                <a:uFillTx/>
                <a:latin typeface="Comic Sans MS" pitchFamily="66" charset="0"/>
              </a:rPr>
              <a:t> food</a:t>
            </a:r>
            <a:r>
              <a:rPr kumimoji="1" lang="en-US" altLang="nl-NL" sz="1800" b="0" i="0" u="none" strike="noStrike" kern="0" cap="none" spc="0" normalizeH="0" baseline="0" noProof="0" dirty="0" smtClean="0">
                <a:ln>
                  <a:noFill/>
                </a:ln>
                <a:solidFill>
                  <a:srgbClr val="FF0000"/>
                </a:solidFill>
                <a:effectLst/>
                <a:uLnTx/>
                <a:uFillTx/>
                <a:latin typeface="Comic Sans MS" pitchFamily="66" charset="0"/>
              </a:rPr>
              <a:t>, urban farming </a:t>
            </a:r>
            <a:r>
              <a:rPr kumimoji="1" lang="en-US" altLang="nl-NL" sz="1800" b="0" i="0" u="none" strike="noStrike" kern="0" cap="none" spc="0" normalizeH="0" baseline="0" noProof="0" dirty="0" err="1" smtClean="0">
                <a:ln>
                  <a:noFill/>
                </a:ln>
                <a:solidFill>
                  <a:srgbClr val="FF0000"/>
                </a:solidFill>
                <a:effectLst/>
                <a:uLnTx/>
                <a:uFillTx/>
                <a:latin typeface="Comic Sans MS" pitchFamily="66" charset="0"/>
              </a:rPr>
              <a:t>etc</a:t>
            </a:r>
            <a:r>
              <a:rPr lang="en-US" altLang="nl-NL" kern="0" dirty="0">
                <a:solidFill>
                  <a:srgbClr val="FF0000"/>
                </a:solidFill>
              </a:rPr>
              <a:t>.</a:t>
            </a:r>
            <a:endParaRPr kumimoji="1" lang="nl-NL" altLang="nl-NL" sz="1800" b="0" i="0" u="none" strike="noStrike" kern="0" cap="none" spc="0" normalizeH="0" baseline="0" noProof="0" dirty="0" smtClean="0">
              <a:ln>
                <a:noFill/>
              </a:ln>
              <a:solidFill>
                <a:srgbClr val="FF0000"/>
              </a:solidFill>
              <a:effectLst/>
              <a:uLnTx/>
              <a:uFillTx/>
              <a:latin typeface="Comic Sans MS" pitchFamily="66" charset="0"/>
            </a:endParaRPr>
          </a:p>
        </p:txBody>
      </p:sp>
    </p:spTree>
    <p:extLst>
      <p:ext uri="{BB962C8B-B14F-4D97-AF65-F5344CB8AC3E}">
        <p14:creationId xmlns:p14="http://schemas.microsoft.com/office/powerpoint/2010/main" val="35063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1836"/>
            <a:ext cx="8386023" cy="6703588"/>
          </a:xfrm>
          <a:prstGeom prst="rect">
            <a:avLst/>
          </a:prstGeom>
        </p:spPr>
      </p:pic>
    </p:spTree>
    <p:extLst>
      <p:ext uri="{BB962C8B-B14F-4D97-AF65-F5344CB8AC3E}">
        <p14:creationId xmlns:p14="http://schemas.microsoft.com/office/powerpoint/2010/main" val="1172142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solidFill>
                  <a:srgbClr val="FF0000"/>
                </a:solidFill>
              </a:rPr>
              <a:t>Personalised Food Systems</a:t>
            </a:r>
            <a:endParaRPr lang="nl-NL" dirty="0"/>
          </a:p>
        </p:txBody>
      </p:sp>
      <p:grpSp>
        <p:nvGrpSpPr>
          <p:cNvPr id="3" name="Groep 2"/>
          <p:cNvGrpSpPr/>
          <p:nvPr/>
        </p:nvGrpSpPr>
        <p:grpSpPr>
          <a:xfrm>
            <a:off x="143283" y="1479868"/>
            <a:ext cx="8749197" cy="5378132"/>
            <a:chOff x="-204470" y="0"/>
            <a:chExt cx="7091861" cy="3898265"/>
          </a:xfrm>
        </p:grpSpPr>
        <p:grpSp>
          <p:nvGrpSpPr>
            <p:cNvPr id="4" name="Groep 3"/>
            <p:cNvGrpSpPr>
              <a:grpSpLocks/>
            </p:cNvGrpSpPr>
            <p:nvPr/>
          </p:nvGrpSpPr>
          <p:grpSpPr bwMode="auto">
            <a:xfrm>
              <a:off x="-204470" y="0"/>
              <a:ext cx="7091680" cy="3898265"/>
              <a:chOff x="516" y="2987"/>
              <a:chExt cx="11168" cy="6139"/>
            </a:xfrm>
          </p:grpSpPr>
          <p:sp>
            <p:nvSpPr>
              <p:cNvPr id="6" name="AutoShape 3"/>
              <p:cNvSpPr>
                <a:spLocks noChangeArrowheads="1"/>
              </p:cNvSpPr>
              <p:nvPr/>
            </p:nvSpPr>
            <p:spPr bwMode="auto">
              <a:xfrm>
                <a:off x="3166" y="3411"/>
                <a:ext cx="6212" cy="5324"/>
              </a:xfrm>
              <a:prstGeom prst="triangle">
                <a:avLst>
                  <a:gd name="adj" fmla="val 5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defRPr/>
                </a:pPr>
                <a:endParaRPr lang="nl-NL" kern="0">
                  <a:solidFill>
                    <a:sysClr val="windowText" lastClr="000000"/>
                  </a:solidFill>
                </a:endParaRPr>
              </a:p>
            </p:txBody>
          </p:sp>
          <p:sp>
            <p:nvSpPr>
              <p:cNvPr id="7" name="Tekstvak 2"/>
              <p:cNvSpPr txBox="1">
                <a:spLocks noChangeArrowheads="1"/>
              </p:cNvSpPr>
              <p:nvPr/>
            </p:nvSpPr>
            <p:spPr bwMode="auto">
              <a:xfrm>
                <a:off x="9272" y="2987"/>
                <a:ext cx="2412" cy="43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nl-NL" b="1" kern="0" dirty="0">
                    <a:solidFill>
                      <a:sysClr val="windowText" lastClr="000000"/>
                    </a:solidFill>
                    <a:ea typeface="Times New Roman"/>
                    <a:cs typeface="Times New Roman"/>
                  </a:rPr>
                  <a:t>Individualised Food</a:t>
                </a:r>
              </a:p>
            </p:txBody>
          </p:sp>
          <p:sp>
            <p:nvSpPr>
              <p:cNvPr id="8" name="Tekstvak 2"/>
              <p:cNvSpPr txBox="1">
                <a:spLocks noChangeArrowheads="1"/>
              </p:cNvSpPr>
              <p:nvPr/>
            </p:nvSpPr>
            <p:spPr bwMode="auto">
              <a:xfrm>
                <a:off x="5352" y="4820"/>
                <a:ext cx="1742" cy="589"/>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15000"/>
                  </a:lnSpc>
                  <a:spcAft>
                    <a:spcPts val="1000"/>
                  </a:spcAft>
                  <a:defRPr/>
                </a:pPr>
                <a:r>
                  <a:rPr lang="nl-NL" sz="1600" kern="0" dirty="0" smtClean="0">
                    <a:solidFill>
                      <a:sysClr val="windowText" lastClr="000000"/>
                    </a:solidFill>
                    <a:ea typeface="Times New Roman"/>
                    <a:cs typeface="Times New Roman"/>
                  </a:rPr>
                  <a:t>Cancer colon </a:t>
                </a:r>
                <a:r>
                  <a:rPr lang="nl-NL" sz="1600" kern="0" dirty="0" err="1" smtClean="0">
                    <a:solidFill>
                      <a:sysClr val="windowText" lastClr="000000"/>
                    </a:solidFill>
                    <a:ea typeface="Times New Roman"/>
                    <a:cs typeface="Times New Roman"/>
                  </a:rPr>
                  <a:t>patients</a:t>
                </a:r>
                <a:endParaRPr lang="nl-NL" sz="1600" kern="0" dirty="0">
                  <a:solidFill>
                    <a:sysClr val="windowText" lastClr="000000"/>
                  </a:solidFill>
                  <a:ea typeface="Times New Roman"/>
                  <a:cs typeface="Times New Roman"/>
                </a:endParaRPr>
              </a:p>
            </p:txBody>
          </p:sp>
          <p:sp>
            <p:nvSpPr>
              <p:cNvPr id="9" name="Tekstvak 2"/>
              <p:cNvSpPr txBox="1">
                <a:spLocks noChangeArrowheads="1"/>
              </p:cNvSpPr>
              <p:nvPr/>
            </p:nvSpPr>
            <p:spPr bwMode="auto">
              <a:xfrm>
                <a:off x="838" y="3081"/>
                <a:ext cx="1922" cy="678"/>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nl-NL" b="1" kern="0" dirty="0" smtClean="0">
                    <a:solidFill>
                      <a:sysClr val="windowText" lastClr="000000"/>
                    </a:solidFill>
                    <a:ea typeface="Times New Roman"/>
                    <a:cs typeface="Times New Roman"/>
                  </a:rPr>
                  <a:t>“</a:t>
                </a:r>
                <a:r>
                  <a:rPr lang="nl-NL" b="1" kern="0" dirty="0" err="1" smtClean="0">
                    <a:solidFill>
                      <a:sysClr val="windowText" lastClr="000000"/>
                    </a:solidFill>
                    <a:ea typeface="Times New Roman"/>
                    <a:cs typeface="Times New Roman"/>
                  </a:rPr>
                  <a:t>Individual</a:t>
                </a:r>
                <a:r>
                  <a:rPr lang="nl-NL" b="1" kern="0" dirty="0" smtClean="0">
                    <a:solidFill>
                      <a:sysClr val="windowText" lastClr="000000"/>
                    </a:solidFill>
                    <a:ea typeface="Times New Roman"/>
                    <a:cs typeface="Times New Roman"/>
                  </a:rPr>
                  <a:t> Health”</a:t>
                </a:r>
                <a:endParaRPr lang="nl-NL" b="1" kern="0" dirty="0">
                  <a:solidFill>
                    <a:sysClr val="windowText" lastClr="000000"/>
                  </a:solidFill>
                  <a:ea typeface="Times New Roman"/>
                  <a:cs typeface="Times New Roman"/>
                </a:endParaRPr>
              </a:p>
            </p:txBody>
          </p:sp>
          <p:sp>
            <p:nvSpPr>
              <p:cNvPr id="10" name="Tekstvak 2"/>
              <p:cNvSpPr txBox="1">
                <a:spLocks noChangeArrowheads="1"/>
              </p:cNvSpPr>
              <p:nvPr/>
            </p:nvSpPr>
            <p:spPr bwMode="auto">
              <a:xfrm>
                <a:off x="516" y="8300"/>
                <a:ext cx="2276" cy="826"/>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b="1" kern="0" dirty="0" smtClean="0">
                    <a:solidFill>
                      <a:sysClr val="windowText" lastClr="000000"/>
                    </a:solidFill>
                    <a:ea typeface="Times New Roman"/>
                    <a:cs typeface="Times New Roman"/>
                  </a:rPr>
                  <a:t>“Public Health”</a:t>
                </a:r>
                <a:endParaRPr lang="nl-NL" b="1" kern="0" dirty="0">
                  <a:solidFill>
                    <a:sysClr val="windowText" lastClr="000000"/>
                  </a:solidFill>
                  <a:ea typeface="Times New Roman"/>
                  <a:cs typeface="Times New Roman"/>
                </a:endParaRPr>
              </a:p>
            </p:txBody>
          </p:sp>
          <p:sp>
            <p:nvSpPr>
              <p:cNvPr id="11" name="Tekstvak 2"/>
              <p:cNvSpPr txBox="1">
                <a:spLocks noChangeArrowheads="1"/>
              </p:cNvSpPr>
              <p:nvPr/>
            </p:nvSpPr>
            <p:spPr bwMode="auto">
              <a:xfrm>
                <a:off x="9780" y="8529"/>
                <a:ext cx="1771" cy="33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nl-NL" b="1" kern="0">
                    <a:solidFill>
                      <a:sysClr val="windowText" lastClr="000000"/>
                    </a:solidFill>
                    <a:ea typeface="Times New Roman"/>
                    <a:cs typeface="Times New Roman"/>
                  </a:rPr>
                  <a:t>Common Food</a:t>
                </a:r>
              </a:p>
            </p:txBody>
          </p:sp>
          <p:sp>
            <p:nvSpPr>
              <p:cNvPr id="12" name="Tekstvak 2"/>
              <p:cNvSpPr txBox="1">
                <a:spLocks noChangeArrowheads="1"/>
              </p:cNvSpPr>
              <p:nvPr/>
            </p:nvSpPr>
            <p:spPr bwMode="auto">
              <a:xfrm>
                <a:off x="5115" y="7302"/>
                <a:ext cx="1492" cy="33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sz="1600" kern="0" dirty="0">
                    <a:solidFill>
                      <a:sysClr val="windowText" lastClr="000000"/>
                    </a:solidFill>
                    <a:ea typeface="Times New Roman"/>
                    <a:cs typeface="Times New Roman"/>
                  </a:rPr>
                  <a:t>Ethnic Food</a:t>
                </a:r>
                <a:endParaRPr lang="nl-NL" sz="1600" kern="0" dirty="0">
                  <a:solidFill>
                    <a:sysClr val="windowText" lastClr="000000"/>
                  </a:solidFill>
                  <a:ea typeface="Times New Roman"/>
                  <a:cs typeface="Times New Roman"/>
                </a:endParaRPr>
              </a:p>
            </p:txBody>
          </p:sp>
          <p:sp>
            <p:nvSpPr>
              <p:cNvPr id="13" name="Tekstvak 2"/>
              <p:cNvSpPr txBox="1">
                <a:spLocks noChangeArrowheads="1"/>
              </p:cNvSpPr>
              <p:nvPr/>
            </p:nvSpPr>
            <p:spPr bwMode="auto">
              <a:xfrm>
                <a:off x="5352" y="4016"/>
                <a:ext cx="1742" cy="33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sz="1600" kern="0" dirty="0" smtClean="0">
                    <a:solidFill>
                      <a:sysClr val="windowText" lastClr="000000"/>
                    </a:solidFill>
                    <a:ea typeface="Times New Roman"/>
                    <a:cs typeface="Times New Roman"/>
                  </a:rPr>
                  <a:t>Elite athletes</a:t>
                </a:r>
                <a:endParaRPr lang="nl-NL" sz="1600" kern="0" dirty="0">
                  <a:solidFill>
                    <a:sysClr val="windowText" lastClr="000000"/>
                  </a:solidFill>
                  <a:ea typeface="Times New Roman"/>
                  <a:cs typeface="Times New Roman"/>
                </a:endParaRPr>
              </a:p>
            </p:txBody>
          </p:sp>
          <p:sp>
            <p:nvSpPr>
              <p:cNvPr id="14" name="Tekstvak 2"/>
              <p:cNvSpPr txBox="1">
                <a:spLocks noChangeArrowheads="1"/>
              </p:cNvSpPr>
              <p:nvPr/>
            </p:nvSpPr>
            <p:spPr bwMode="auto">
              <a:xfrm>
                <a:off x="7094" y="7302"/>
                <a:ext cx="1049" cy="330"/>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sz="1600" kern="0" dirty="0" smtClean="0">
                    <a:solidFill>
                      <a:sysClr val="windowText" lastClr="000000"/>
                    </a:solidFill>
                    <a:ea typeface="Times New Roman"/>
                    <a:cs typeface="Times New Roman"/>
                  </a:rPr>
                  <a:t>Elderly</a:t>
                </a:r>
                <a:endParaRPr lang="nl-NL" sz="1600" kern="0" dirty="0">
                  <a:solidFill>
                    <a:sysClr val="windowText" lastClr="000000"/>
                  </a:solidFill>
                  <a:ea typeface="Times New Roman"/>
                  <a:cs typeface="Times New Roman"/>
                </a:endParaRPr>
              </a:p>
            </p:txBody>
          </p:sp>
          <p:sp>
            <p:nvSpPr>
              <p:cNvPr id="15" name="Tekstvak 2"/>
              <p:cNvSpPr txBox="1">
                <a:spLocks noChangeArrowheads="1"/>
              </p:cNvSpPr>
              <p:nvPr/>
            </p:nvSpPr>
            <p:spPr bwMode="auto">
              <a:xfrm>
                <a:off x="3871" y="7647"/>
                <a:ext cx="1060" cy="48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sz="1600" kern="0" dirty="0" smtClean="0">
                    <a:solidFill>
                      <a:sysClr val="windowText" lastClr="000000"/>
                    </a:solidFill>
                    <a:ea typeface="Times New Roman"/>
                    <a:cs typeface="Times New Roman"/>
                  </a:rPr>
                  <a:t>children</a:t>
                </a:r>
                <a:endParaRPr lang="nl-NL" sz="1600" kern="0" dirty="0">
                  <a:solidFill>
                    <a:sysClr val="windowText" lastClr="000000"/>
                  </a:solidFill>
                  <a:ea typeface="Times New Roman"/>
                  <a:cs typeface="Times New Roman"/>
                </a:endParaRPr>
              </a:p>
            </p:txBody>
          </p:sp>
          <p:sp>
            <p:nvSpPr>
              <p:cNvPr id="16" name="Tekstvak 2"/>
              <p:cNvSpPr txBox="1">
                <a:spLocks noChangeArrowheads="1"/>
              </p:cNvSpPr>
              <p:nvPr/>
            </p:nvSpPr>
            <p:spPr bwMode="auto">
              <a:xfrm>
                <a:off x="5861" y="5649"/>
                <a:ext cx="1743" cy="424"/>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nl-NL" sz="1600" kern="0" dirty="0" smtClean="0">
                    <a:solidFill>
                      <a:sysClr val="windowText" lastClr="000000"/>
                    </a:solidFill>
                    <a:ea typeface="Times New Roman"/>
                    <a:cs typeface="Times New Roman"/>
                  </a:rPr>
                  <a:t>ME/CFS </a:t>
                </a:r>
                <a:r>
                  <a:rPr lang="nl-NL" sz="1600" kern="0" dirty="0" err="1" smtClean="0">
                    <a:solidFill>
                      <a:sysClr val="windowText" lastClr="000000"/>
                    </a:solidFill>
                    <a:ea typeface="Times New Roman"/>
                    <a:cs typeface="Times New Roman"/>
                  </a:rPr>
                  <a:t>patients</a:t>
                </a:r>
                <a:endParaRPr lang="nl-NL" sz="1600" kern="0" dirty="0">
                  <a:solidFill>
                    <a:sysClr val="windowText" lastClr="000000"/>
                  </a:solidFill>
                  <a:ea typeface="Times New Roman"/>
                  <a:cs typeface="Times New Roman"/>
                </a:endParaRPr>
              </a:p>
            </p:txBody>
          </p:sp>
          <p:sp>
            <p:nvSpPr>
              <p:cNvPr id="17" name="Tekstvak 2"/>
              <p:cNvSpPr txBox="1">
                <a:spLocks noChangeArrowheads="1"/>
              </p:cNvSpPr>
              <p:nvPr/>
            </p:nvSpPr>
            <p:spPr bwMode="auto">
              <a:xfrm>
                <a:off x="5115" y="6620"/>
                <a:ext cx="1157" cy="379"/>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nSpc>
                    <a:spcPct val="115000"/>
                  </a:lnSpc>
                  <a:spcAft>
                    <a:spcPts val="1000"/>
                  </a:spcAft>
                  <a:defRPr/>
                </a:pPr>
                <a:r>
                  <a:rPr lang="en-US" sz="1600" kern="0" dirty="0" smtClean="0">
                    <a:solidFill>
                      <a:sysClr val="windowText" lastClr="000000"/>
                    </a:solidFill>
                    <a:ea typeface="Times New Roman"/>
                    <a:cs typeface="Times New Roman"/>
                  </a:rPr>
                  <a:t>Diabetics</a:t>
                </a:r>
                <a:endParaRPr lang="nl-NL" sz="1600" kern="0" dirty="0">
                  <a:solidFill>
                    <a:sysClr val="windowText" lastClr="000000"/>
                  </a:solidFill>
                  <a:ea typeface="Times New Roman"/>
                  <a:cs typeface="Times New Roman"/>
                </a:endParaRPr>
              </a:p>
            </p:txBody>
          </p:sp>
          <p:sp>
            <p:nvSpPr>
              <p:cNvPr id="18" name="Tekstvak 2"/>
              <p:cNvSpPr txBox="1">
                <a:spLocks noChangeArrowheads="1"/>
              </p:cNvSpPr>
              <p:nvPr/>
            </p:nvSpPr>
            <p:spPr bwMode="auto">
              <a:xfrm>
                <a:off x="7494" y="8300"/>
                <a:ext cx="1525" cy="339"/>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15000"/>
                  </a:lnSpc>
                  <a:spcAft>
                    <a:spcPts val="1000"/>
                  </a:spcAft>
                  <a:defRPr/>
                </a:pPr>
                <a:r>
                  <a:rPr lang="en-US" sz="1600" kern="0" dirty="0" smtClean="0">
                    <a:solidFill>
                      <a:sysClr val="windowText" lastClr="000000"/>
                    </a:solidFill>
                    <a:ea typeface="Times New Roman"/>
                    <a:cs typeface="Times New Roman"/>
                  </a:rPr>
                  <a:t>Sport clubs</a:t>
                </a:r>
                <a:endParaRPr lang="nl-NL" sz="1600" kern="0" dirty="0">
                  <a:solidFill>
                    <a:sysClr val="windowText" lastClr="000000"/>
                  </a:solidFill>
                  <a:ea typeface="Times New Roman"/>
                  <a:cs typeface="Times New Roman"/>
                </a:endParaRPr>
              </a:p>
            </p:txBody>
          </p:sp>
          <p:sp>
            <p:nvSpPr>
              <p:cNvPr id="19" name="Tekstvak 2"/>
              <p:cNvSpPr txBox="1">
                <a:spLocks noChangeArrowheads="1"/>
              </p:cNvSpPr>
              <p:nvPr/>
            </p:nvSpPr>
            <p:spPr bwMode="auto">
              <a:xfrm>
                <a:off x="5519" y="7873"/>
                <a:ext cx="1975" cy="953"/>
              </a:xfrm>
              <a:prstGeom prst="rect">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algn="ctr">
                  <a:lnSpc>
                    <a:spcPct val="115000"/>
                  </a:lnSpc>
                  <a:spcAft>
                    <a:spcPts val="1000"/>
                  </a:spcAft>
                  <a:defRPr/>
                </a:pPr>
                <a:r>
                  <a:rPr lang="en-US" sz="1600" kern="0" dirty="0" smtClean="0">
                    <a:solidFill>
                      <a:sysClr val="windowText" lastClr="000000"/>
                    </a:solidFill>
                    <a:ea typeface="Times New Roman"/>
                    <a:cs typeface="Times New Roman"/>
                  </a:rPr>
                  <a:t>Lower income groups in urban suburbs</a:t>
                </a:r>
                <a:endParaRPr lang="nl-NL" sz="1600" kern="0" dirty="0">
                  <a:solidFill>
                    <a:sysClr val="windowText" lastClr="000000"/>
                  </a:solidFill>
                  <a:ea typeface="Times New Roman"/>
                  <a:cs typeface="Times New Roman"/>
                </a:endParaRPr>
              </a:p>
            </p:txBody>
          </p:sp>
        </p:grpSp>
        <p:sp>
          <p:nvSpPr>
            <p:cNvPr id="5" name="PIJL-OMHOOG 4"/>
            <p:cNvSpPr>
              <a:spLocks noChangeArrowheads="1"/>
            </p:cNvSpPr>
            <p:nvPr/>
          </p:nvSpPr>
          <p:spPr bwMode="auto">
            <a:xfrm>
              <a:off x="5355771" y="380009"/>
              <a:ext cx="1531620" cy="3025177"/>
            </a:xfrm>
            <a:prstGeom prst="upArrow">
              <a:avLst>
                <a:gd name="adj1" fmla="val 50000"/>
                <a:gd name="adj2" fmla="val 46953"/>
              </a:avLst>
            </a:prstGeom>
            <a:solidFill>
              <a:srgbClr val="92D050">
                <a:alpha val="80000"/>
              </a:srgbClr>
            </a:solidFill>
            <a:ln w="9525">
              <a:solidFill>
                <a:srgbClr val="000000"/>
              </a:solidFill>
              <a:miter lim="800000"/>
              <a:headEnd/>
              <a:tailEnd/>
            </a:ln>
          </p:spPr>
          <p:txBody>
            <a:bodyPr rot="0" vert="vert270" wrap="square" lIns="91440" tIns="45720" rIns="91440" bIns="45720" anchor="t" anchorCtr="0" upright="1">
              <a:noAutofit/>
            </a:bodyPr>
            <a:lstStyle/>
            <a:p>
              <a:pPr marL="457200">
                <a:lnSpc>
                  <a:spcPct val="115000"/>
                </a:lnSpc>
                <a:defRPr/>
              </a:pPr>
              <a:r>
                <a:rPr lang="nl-NL" sz="2400" b="1" kern="0" dirty="0" err="1" smtClean="0">
                  <a:solidFill>
                    <a:sysClr val="windowText" lastClr="000000"/>
                  </a:solidFill>
                  <a:ea typeface="Times New Roman"/>
                  <a:cs typeface="Times New Roman"/>
                </a:rPr>
                <a:t>Increased</a:t>
              </a:r>
              <a:r>
                <a:rPr lang="nl-NL" sz="2400" b="1" kern="0" dirty="0" smtClean="0">
                  <a:solidFill>
                    <a:sysClr val="windowText" lastClr="000000"/>
                  </a:solidFill>
                  <a:ea typeface="Times New Roman"/>
                  <a:cs typeface="Times New Roman"/>
                </a:rPr>
                <a:t> </a:t>
              </a:r>
              <a:r>
                <a:rPr lang="nl-NL" sz="2400" b="1" kern="0" dirty="0" err="1">
                  <a:solidFill>
                    <a:sysClr val="windowText" lastClr="000000"/>
                  </a:solidFill>
                  <a:ea typeface="Times New Roman"/>
                  <a:cs typeface="Times New Roman"/>
                </a:rPr>
                <a:t>P</a:t>
              </a:r>
              <a:r>
                <a:rPr lang="nl-NL" sz="2400" b="1" kern="0" dirty="0" err="1" smtClean="0">
                  <a:solidFill>
                    <a:sysClr val="windowText" lastClr="000000"/>
                  </a:solidFill>
                  <a:ea typeface="Times New Roman"/>
                  <a:cs typeface="Times New Roman"/>
                </a:rPr>
                <a:t>ersonalisation</a:t>
              </a:r>
              <a:r>
                <a:rPr lang="nl-NL" sz="2400" b="1" kern="0" dirty="0" smtClean="0">
                  <a:solidFill>
                    <a:sysClr val="windowText" lastClr="000000"/>
                  </a:solidFill>
                  <a:ea typeface="Times New Roman"/>
                  <a:cs typeface="Times New Roman"/>
                </a:rPr>
                <a:t> of Food</a:t>
              </a:r>
              <a:endParaRPr lang="nl-NL" sz="2400" kern="0" dirty="0">
                <a:solidFill>
                  <a:sysClr val="windowText" lastClr="000000"/>
                </a:solidFill>
                <a:ea typeface="Times New Roman"/>
                <a:cs typeface="Times New Roman"/>
              </a:endParaRPr>
            </a:p>
          </p:txBody>
        </p:sp>
      </p:grpSp>
    </p:spTree>
    <p:extLst>
      <p:ext uri="{BB962C8B-B14F-4D97-AF65-F5344CB8AC3E}">
        <p14:creationId xmlns:p14="http://schemas.microsoft.com/office/powerpoint/2010/main" val="3361177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1"/>
          <p:cNvSpPr>
            <a:spLocks noGrp="1"/>
          </p:cNvSpPr>
          <p:nvPr>
            <p:ph type="title"/>
          </p:nvPr>
        </p:nvSpPr>
        <p:spPr>
          <a:xfrm>
            <a:off x="1043608" y="692696"/>
            <a:ext cx="6694488" cy="531912"/>
          </a:xfrm>
        </p:spPr>
        <p:txBody>
          <a:bodyPr>
            <a:normAutofit fontScale="90000"/>
          </a:bodyPr>
          <a:lstStyle/>
          <a:p>
            <a:r>
              <a:rPr lang="en-US" b="1" dirty="0" smtClean="0">
                <a:solidFill>
                  <a:srgbClr val="FF0000"/>
                </a:solidFill>
              </a:rPr>
              <a:t>Let’s consider Food</a:t>
            </a:r>
            <a:endParaRPr lang="en-US" altLang="nl-NL" dirty="0" smtClean="0"/>
          </a:p>
        </p:txBody>
      </p:sp>
      <p:sp>
        <p:nvSpPr>
          <p:cNvPr id="18437" name="Tijdelijke aanduiding voor inhoud 1"/>
          <p:cNvSpPr>
            <a:spLocks noGrp="1"/>
          </p:cNvSpPr>
          <p:nvPr>
            <p:ph idx="1"/>
          </p:nvPr>
        </p:nvSpPr>
        <p:spPr>
          <a:xfrm>
            <a:off x="107504" y="1628800"/>
            <a:ext cx="9036496" cy="5102027"/>
          </a:xfrm>
        </p:spPr>
        <p:txBody>
          <a:bodyPr>
            <a:noAutofit/>
          </a:bodyPr>
          <a:lstStyle/>
          <a:p>
            <a:r>
              <a:rPr lang="en-US" altLang="nl-NL" sz="2400" dirty="0" smtClean="0"/>
              <a:t>Tremendous public debate on food and health</a:t>
            </a:r>
          </a:p>
          <a:p>
            <a:r>
              <a:rPr lang="en-US" altLang="nl-NL" sz="2400" dirty="0" smtClean="0"/>
              <a:t>Almost invariably wrapped up in inextricable wars on </a:t>
            </a:r>
            <a:r>
              <a:rPr lang="en-US" altLang="nl-NL" sz="2400" b="1" dirty="0" smtClean="0">
                <a:solidFill>
                  <a:srgbClr val="5AE739"/>
                </a:solidFill>
              </a:rPr>
              <a:t>claims</a:t>
            </a:r>
            <a:r>
              <a:rPr lang="en-US" altLang="nl-NL" sz="2400" dirty="0" smtClean="0"/>
              <a:t>, leading to more in-depth research, trying to identify hard causal relations</a:t>
            </a:r>
          </a:p>
          <a:p>
            <a:r>
              <a:rPr lang="en-US" altLang="nl-NL" sz="2400" dirty="0" smtClean="0"/>
              <a:t>The question: </a:t>
            </a:r>
          </a:p>
          <a:p>
            <a:pPr marL="0" indent="0">
              <a:buNone/>
            </a:pPr>
            <a:r>
              <a:rPr lang="en-US" altLang="nl-NL" sz="2400" dirty="0"/>
              <a:t> </a:t>
            </a:r>
            <a:r>
              <a:rPr lang="en-US" altLang="nl-NL" sz="2400" dirty="0" smtClean="0"/>
              <a:t>                                                 Yes and No</a:t>
            </a:r>
          </a:p>
          <a:p>
            <a:r>
              <a:rPr lang="en-US" altLang="nl-NL" sz="2400" dirty="0" smtClean="0"/>
              <a:t>Yes, it certainly adds to your health</a:t>
            </a:r>
          </a:p>
          <a:p>
            <a:r>
              <a:rPr lang="en-US" altLang="nl-NL" sz="2400" dirty="0" smtClean="0"/>
              <a:t>No, works completely different, as a multiple drug targeting multiple goals, ‘covering’ the body in a fine mist of substances</a:t>
            </a:r>
          </a:p>
          <a:p>
            <a:r>
              <a:rPr lang="en-US" altLang="nl-NL" sz="2400" b="1" dirty="0" smtClean="0">
                <a:solidFill>
                  <a:srgbClr val="5AE739"/>
                </a:solidFill>
              </a:rPr>
              <a:t>So why research food as if it is medicine?</a:t>
            </a:r>
          </a:p>
          <a:p>
            <a:r>
              <a:rPr lang="en-US" altLang="nl-NL" sz="2400" dirty="0"/>
              <a:t>Plus: </a:t>
            </a:r>
            <a:r>
              <a:rPr lang="en-US" altLang="nl-NL" sz="2400" dirty="0" smtClean="0"/>
              <a:t>Public </a:t>
            </a:r>
            <a:r>
              <a:rPr lang="en-US" altLang="nl-NL" sz="2400" dirty="0"/>
              <a:t>Health says: </a:t>
            </a:r>
            <a:r>
              <a:rPr lang="en-US" altLang="nl-NL" sz="2400" dirty="0" smtClean="0"/>
              <a:t>“Eat </a:t>
            </a:r>
            <a:r>
              <a:rPr lang="en-US" altLang="nl-NL" sz="2400" dirty="0"/>
              <a:t>more vegetables and fresh </a:t>
            </a:r>
            <a:r>
              <a:rPr lang="en-US" altLang="nl-NL" sz="2400" dirty="0" smtClean="0"/>
              <a:t>food”. </a:t>
            </a:r>
            <a:r>
              <a:rPr lang="en-US" altLang="nl-NL" sz="2400" dirty="0"/>
              <a:t>But it is not enough as a message; </a:t>
            </a:r>
            <a:r>
              <a:rPr lang="en-US" altLang="nl-NL" sz="2400" dirty="0" smtClean="0"/>
              <a:t>product quality </a:t>
            </a:r>
            <a:r>
              <a:rPr lang="en-US" altLang="nl-NL" sz="2400" dirty="0"/>
              <a:t>should rise </a:t>
            </a:r>
            <a:r>
              <a:rPr lang="en-US" altLang="nl-NL" sz="2400" dirty="0" smtClean="0"/>
              <a:t>too... </a:t>
            </a:r>
            <a:r>
              <a:rPr lang="en-US" altLang="nl-NL" sz="2400" b="1" dirty="0" smtClean="0"/>
              <a:t>-&gt;</a:t>
            </a:r>
            <a:r>
              <a:rPr lang="en-US" altLang="nl-NL" sz="2400" dirty="0" smtClean="0"/>
              <a:t> paradox: more stress, better food</a:t>
            </a:r>
            <a:endParaRPr lang="en-US" altLang="nl-NL" sz="2400" dirty="0"/>
          </a:p>
        </p:txBody>
      </p:sp>
      <p:sp>
        <p:nvSpPr>
          <p:cNvPr id="3" name="Tekstvak 2"/>
          <p:cNvSpPr txBox="1"/>
          <p:nvPr/>
        </p:nvSpPr>
        <p:spPr>
          <a:xfrm>
            <a:off x="2987824" y="2872544"/>
            <a:ext cx="2736304" cy="461665"/>
          </a:xfrm>
          <a:prstGeom prst="rect">
            <a:avLst/>
          </a:prstGeom>
          <a:noFill/>
        </p:spPr>
        <p:txBody>
          <a:bodyPr wrap="square" rtlCol="0">
            <a:spAutoFit/>
          </a:bodyPr>
          <a:lstStyle/>
          <a:p>
            <a:pPr lvl="0">
              <a:spcBef>
                <a:spcPct val="20000"/>
              </a:spcBef>
            </a:pPr>
            <a:r>
              <a:rPr lang="en-US" altLang="nl-NL" sz="2400" b="1" dirty="0" smtClean="0">
                <a:solidFill>
                  <a:srgbClr val="5AE739"/>
                </a:solidFill>
              </a:rPr>
              <a:t>Is </a:t>
            </a:r>
            <a:r>
              <a:rPr lang="en-US" altLang="nl-NL" sz="2400" b="1" dirty="0">
                <a:solidFill>
                  <a:srgbClr val="5AE739"/>
                </a:solidFill>
              </a:rPr>
              <a:t>Food a Medicine</a:t>
            </a:r>
            <a:r>
              <a:rPr lang="en-US" altLang="nl-NL" sz="2400" b="1" dirty="0" smtClean="0">
                <a:solidFill>
                  <a:srgbClr val="5AE739"/>
                </a:solidFill>
              </a:rPr>
              <a:t>?</a:t>
            </a:r>
            <a:endParaRPr lang="en-US" altLang="nl-NL" sz="2400" b="1" dirty="0">
              <a:solidFill>
                <a:srgbClr val="5AE739"/>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34179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appie.eu/images/Raamfolie_Metamorfose_van_rups_tot_vlinder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718947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1535" y="137790"/>
            <a:ext cx="8229600" cy="1143000"/>
          </a:xfrm>
        </p:spPr>
        <p:txBody>
          <a:bodyPr>
            <a:normAutofit fontScale="90000"/>
          </a:bodyPr>
          <a:lstStyle/>
          <a:p>
            <a:r>
              <a:rPr lang="en-US" b="1" dirty="0" smtClean="0">
                <a:solidFill>
                  <a:srgbClr val="FF0000"/>
                </a:solidFill>
              </a:rPr>
              <a:t>What do we eat: caterpillars or butterflies?</a:t>
            </a:r>
            <a:endParaRPr lang="nl-NL" b="1" dirty="0">
              <a:solidFill>
                <a:srgbClr val="FF0000"/>
              </a:solidFill>
            </a:endParaRPr>
          </a:p>
        </p:txBody>
      </p:sp>
      <p:sp>
        <p:nvSpPr>
          <p:cNvPr id="3" name="Tijdelijke aanduiding voor inhoud 2"/>
          <p:cNvSpPr>
            <a:spLocks noGrp="1"/>
          </p:cNvSpPr>
          <p:nvPr>
            <p:ph idx="1"/>
          </p:nvPr>
        </p:nvSpPr>
        <p:spPr>
          <a:xfrm>
            <a:off x="179512" y="1556792"/>
            <a:ext cx="8964488" cy="5301208"/>
          </a:xfrm>
        </p:spPr>
        <p:txBody>
          <a:bodyPr>
            <a:normAutofit/>
          </a:bodyPr>
          <a:lstStyle/>
          <a:p>
            <a:endParaRPr lang="en-US" i="1" dirty="0"/>
          </a:p>
          <a:p>
            <a:endParaRPr lang="en-US" dirty="0" smtClean="0"/>
          </a:p>
          <a:p>
            <a:endParaRPr lang="en-US" dirty="0"/>
          </a:p>
          <a:p>
            <a:endParaRPr lang="en-US" dirty="0" smtClean="0"/>
          </a:p>
          <a:p>
            <a:endParaRPr lang="en-US" dirty="0"/>
          </a:p>
          <a:p>
            <a:pPr marL="0" indent="0">
              <a:buNone/>
            </a:pPr>
            <a:r>
              <a:rPr lang="en-US" dirty="0" smtClean="0"/>
              <a:t>How </a:t>
            </a:r>
            <a:r>
              <a:rPr lang="en-US" dirty="0"/>
              <a:t>can we </a:t>
            </a:r>
            <a:r>
              <a:rPr lang="en-US" dirty="0" smtClean="0"/>
              <a:t>make sure we </a:t>
            </a:r>
            <a:r>
              <a:rPr lang="en-US" dirty="0"/>
              <a:t>eat food that certainly adds to our health</a:t>
            </a:r>
            <a:r>
              <a:rPr lang="en-US" dirty="0" smtClean="0"/>
              <a:t>? That</a:t>
            </a:r>
            <a:r>
              <a:rPr lang="en-US" u="sng" dirty="0" smtClean="0"/>
              <a:t> I </a:t>
            </a:r>
            <a:r>
              <a:rPr lang="en-US" dirty="0" smtClean="0"/>
              <a:t>eat food for </a:t>
            </a:r>
            <a:r>
              <a:rPr lang="en-US" u="sng" dirty="0" smtClean="0"/>
              <a:t>My</a:t>
            </a:r>
            <a:r>
              <a:rPr lang="en-US" dirty="0" smtClean="0"/>
              <a:t> Health?</a:t>
            </a:r>
          </a:p>
          <a:p>
            <a:pPr marL="0" indent="0">
              <a:buNone/>
            </a:pPr>
            <a:endParaRPr lang="en-US" dirty="0"/>
          </a:p>
          <a:p>
            <a:pPr marL="0" indent="0">
              <a:buNone/>
            </a:pPr>
            <a:r>
              <a:rPr lang="en-US" dirty="0" smtClean="0">
                <a:sym typeface="Wingdings" panose="05000000000000000000" pitchFamily="2" charset="2"/>
              </a:rPr>
              <a:t>	 </a:t>
            </a:r>
            <a:r>
              <a:rPr lang="en-US" dirty="0" smtClean="0"/>
              <a:t>Project </a:t>
            </a:r>
            <a:r>
              <a:rPr lang="en-US" dirty="0"/>
              <a:t>on Personalised Food</a:t>
            </a:r>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393604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FF0000"/>
                </a:solidFill>
              </a:rPr>
              <a:t>Appraisal ‘Business Potential of Personalised </a:t>
            </a:r>
            <a:r>
              <a:rPr lang="en-US" b="1" dirty="0" smtClean="0">
                <a:solidFill>
                  <a:srgbClr val="FF0000"/>
                </a:solidFill>
              </a:rPr>
              <a:t>Food’(2014)</a:t>
            </a:r>
            <a:endParaRPr lang="nl-NL" b="1" dirty="0">
              <a:solidFill>
                <a:srgbClr val="FF0000"/>
              </a:solidFill>
            </a:endParaRPr>
          </a:p>
        </p:txBody>
      </p:sp>
      <p:sp>
        <p:nvSpPr>
          <p:cNvPr id="3" name="Tijdelijke aanduiding voor inhoud 2"/>
          <p:cNvSpPr>
            <a:spLocks noGrp="1"/>
          </p:cNvSpPr>
          <p:nvPr>
            <p:ph idx="1"/>
          </p:nvPr>
        </p:nvSpPr>
        <p:spPr/>
        <p:txBody>
          <a:bodyPr/>
          <a:lstStyle/>
          <a:p>
            <a:pPr marL="0" indent="0">
              <a:buNone/>
            </a:pPr>
            <a:endParaRPr lang="en-US" dirty="0" smtClean="0"/>
          </a:p>
          <a:p>
            <a:endParaRPr lang="en-US" dirty="0" smtClean="0"/>
          </a:p>
          <a:p>
            <a:endParaRPr lang="en-US" dirty="0" smtClean="0"/>
          </a:p>
          <a:p>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212263" cy="535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114949"/>
            <a:ext cx="8778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527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1"/>
          <p:cNvSpPr>
            <a:spLocks noGrp="1"/>
          </p:cNvSpPr>
          <p:nvPr>
            <p:ph type="title"/>
          </p:nvPr>
        </p:nvSpPr>
        <p:spPr>
          <a:xfrm>
            <a:off x="755576" y="1124744"/>
            <a:ext cx="6694488" cy="531912"/>
          </a:xfrm>
        </p:spPr>
        <p:txBody>
          <a:bodyPr>
            <a:normAutofit fontScale="90000"/>
          </a:bodyPr>
          <a:lstStyle/>
          <a:p>
            <a:r>
              <a:rPr lang="en-US" altLang="nl-NL" b="1" dirty="0">
                <a:solidFill>
                  <a:srgbClr val="FF0000"/>
                </a:solidFill>
              </a:rPr>
              <a:t>The challenges of Personalised Food in a </a:t>
            </a:r>
            <a:r>
              <a:rPr lang="en-US" altLang="nl-NL" b="1" dirty="0" smtClean="0">
                <a:solidFill>
                  <a:srgbClr val="FF0000"/>
                </a:solidFill>
              </a:rPr>
              <a:t>Nutshell</a:t>
            </a:r>
            <a:r>
              <a:rPr lang="en-US" altLang="nl-NL" dirty="0" smtClean="0"/>
              <a:t> </a:t>
            </a:r>
          </a:p>
        </p:txBody>
      </p:sp>
      <p:sp>
        <p:nvSpPr>
          <p:cNvPr id="18437" name="Tijdelijke aanduiding voor inhoud 1"/>
          <p:cNvSpPr>
            <a:spLocks noGrp="1"/>
          </p:cNvSpPr>
          <p:nvPr>
            <p:ph idx="1"/>
          </p:nvPr>
        </p:nvSpPr>
        <p:spPr>
          <a:xfrm>
            <a:off x="395536" y="2204864"/>
            <a:ext cx="8229600" cy="4525963"/>
          </a:xfrm>
        </p:spPr>
        <p:txBody>
          <a:bodyPr>
            <a:normAutofit/>
          </a:bodyPr>
          <a:lstStyle/>
          <a:p>
            <a:endParaRPr lang="en-US" altLang="nl-NL" sz="2000" dirty="0" smtClean="0"/>
          </a:p>
          <a:p>
            <a:endParaRPr lang="en-US" altLang="nl-NL" sz="2000" dirty="0" smtClean="0">
              <a:hlinkClick r:id="rId3"/>
            </a:endParaRPr>
          </a:p>
          <a:p>
            <a:endParaRPr lang="en-US" altLang="nl-NL" sz="2000" dirty="0">
              <a:hlinkClick r:id="rId3"/>
            </a:endParaRPr>
          </a:p>
          <a:p>
            <a:endParaRPr lang="en-US" altLang="nl-NL" sz="2000" dirty="0" smtClean="0">
              <a:hlinkClick r:id="rId3"/>
            </a:endParaRPr>
          </a:p>
          <a:p>
            <a:endParaRPr lang="en-US" altLang="nl-NL" sz="2000" dirty="0">
              <a:hlinkClick r:id="rId3"/>
            </a:endParaRPr>
          </a:p>
          <a:p>
            <a:r>
              <a:rPr lang="en-US" altLang="nl-NL" sz="2000" dirty="0" smtClean="0">
                <a:hlinkClick r:id="rId3"/>
              </a:rPr>
              <a:t>https</a:t>
            </a:r>
            <a:r>
              <a:rPr lang="en-US" altLang="nl-NL" sz="2000" dirty="0">
                <a:hlinkClick r:id="rId3"/>
              </a:rPr>
              <a:t>://</a:t>
            </a:r>
            <a:r>
              <a:rPr lang="en-US" altLang="nl-NL" sz="2000" dirty="0" smtClean="0">
                <a:hlinkClick r:id="rId3"/>
              </a:rPr>
              <a:t>www.youtube.com/watch?v=Vt3PS5NW96g</a:t>
            </a:r>
            <a:r>
              <a:rPr lang="en-US" altLang="nl-NL" sz="2000" dirty="0" smtClean="0"/>
              <a:t> </a:t>
            </a:r>
            <a:endParaRPr lang="nl-NL" altLang="nl-NL" sz="2000" dirty="0" smtClean="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361973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3632948" y="1421160"/>
            <a:ext cx="187220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rgbClr val="FF0000"/>
                </a:solidFill>
              </a:rPr>
              <a:t>Patients</a:t>
            </a:r>
            <a:endParaRPr lang="nl-NL" sz="3200" b="1" dirty="0">
              <a:solidFill>
                <a:srgbClr val="FF0000"/>
              </a:solidFill>
            </a:endParaRPr>
          </a:p>
        </p:txBody>
      </p:sp>
      <p:sp>
        <p:nvSpPr>
          <p:cNvPr id="8" name="Afgeronde rechthoek 7"/>
          <p:cNvSpPr/>
          <p:nvPr/>
        </p:nvSpPr>
        <p:spPr>
          <a:xfrm>
            <a:off x="6994134" y="3709490"/>
            <a:ext cx="1872207" cy="8758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err="1" smtClean="0">
                <a:solidFill>
                  <a:srgbClr val="00B050"/>
                </a:solidFill>
              </a:rPr>
              <a:t>Horti</a:t>
            </a:r>
            <a:r>
              <a:rPr lang="en-US" sz="3200" b="1" dirty="0" smtClean="0">
                <a:solidFill>
                  <a:srgbClr val="00B050"/>
                </a:solidFill>
              </a:rPr>
              <a:t>-culture</a:t>
            </a:r>
            <a:endParaRPr lang="nl-NL" sz="3200" b="1" dirty="0">
              <a:solidFill>
                <a:srgbClr val="00B050"/>
              </a:solidFill>
            </a:endParaRPr>
          </a:p>
        </p:txBody>
      </p:sp>
      <p:sp>
        <p:nvSpPr>
          <p:cNvPr id="9" name="Afgeronde rechthoek 8"/>
          <p:cNvSpPr/>
          <p:nvPr/>
        </p:nvSpPr>
        <p:spPr>
          <a:xfrm>
            <a:off x="35496" y="3031825"/>
            <a:ext cx="2376264" cy="13745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smtClean="0">
                <a:solidFill>
                  <a:srgbClr val="002060"/>
                </a:solidFill>
              </a:rPr>
              <a:t>Biomedical</a:t>
            </a:r>
          </a:p>
          <a:p>
            <a:pPr algn="ctr"/>
            <a:r>
              <a:rPr lang="en-US" sz="3200" b="1" dirty="0" smtClean="0">
                <a:solidFill>
                  <a:srgbClr val="002060"/>
                </a:solidFill>
              </a:rPr>
              <a:t>Research/ Care</a:t>
            </a:r>
            <a:endParaRPr lang="nl-NL" sz="3200" b="1" dirty="0">
              <a:solidFill>
                <a:srgbClr val="002060"/>
              </a:solidFill>
            </a:endParaRPr>
          </a:p>
        </p:txBody>
      </p:sp>
      <p:cxnSp>
        <p:nvCxnSpPr>
          <p:cNvPr id="7" name="Rechte verbindingslijn met pijl 6"/>
          <p:cNvCxnSpPr/>
          <p:nvPr/>
        </p:nvCxnSpPr>
        <p:spPr>
          <a:xfrm>
            <a:off x="6245883" y="2195653"/>
            <a:ext cx="1008112" cy="93610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6032479" y="2392039"/>
            <a:ext cx="1048751" cy="101669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2510728" y="2292676"/>
            <a:ext cx="902257" cy="91061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V="1">
            <a:off x="2411760" y="2015771"/>
            <a:ext cx="864096" cy="87247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8" name="Afgeronde rechthoek 17"/>
          <p:cNvSpPr/>
          <p:nvPr/>
        </p:nvSpPr>
        <p:spPr>
          <a:xfrm>
            <a:off x="6681037" y="1573560"/>
            <a:ext cx="1962057"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Does your product contain what you claim?</a:t>
            </a:r>
            <a:endParaRPr lang="nl-NL" sz="1600" dirty="0">
              <a:solidFill>
                <a:prstClr val="black"/>
              </a:solidFill>
            </a:endParaRPr>
          </a:p>
        </p:txBody>
      </p:sp>
      <p:sp>
        <p:nvSpPr>
          <p:cNvPr id="19" name="Afgeronde rechthoek 18"/>
          <p:cNvSpPr/>
          <p:nvPr/>
        </p:nvSpPr>
        <p:spPr>
          <a:xfrm>
            <a:off x="3412985" y="2747985"/>
            <a:ext cx="1659241"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Is your diagnosis reliable?  </a:t>
            </a:r>
            <a:endParaRPr lang="nl-NL" sz="1600" dirty="0">
              <a:solidFill>
                <a:prstClr val="black"/>
              </a:solidFill>
            </a:endParaRPr>
          </a:p>
        </p:txBody>
      </p:sp>
      <p:sp>
        <p:nvSpPr>
          <p:cNvPr id="20" name="Afgeronde rechthoek 19"/>
          <p:cNvSpPr/>
          <p:nvPr/>
        </p:nvSpPr>
        <p:spPr>
          <a:xfrm>
            <a:off x="532743" y="1857400"/>
            <a:ext cx="1843521"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Do you want to collaborate in our research?</a:t>
            </a:r>
            <a:endParaRPr lang="nl-NL" sz="1600" dirty="0">
              <a:solidFill>
                <a:prstClr val="black"/>
              </a:solidFill>
            </a:endParaRPr>
          </a:p>
        </p:txBody>
      </p:sp>
      <p:sp>
        <p:nvSpPr>
          <p:cNvPr id="21" name="Afgeronde rechthoek 20"/>
          <p:cNvSpPr/>
          <p:nvPr/>
        </p:nvSpPr>
        <p:spPr>
          <a:xfrm>
            <a:off x="5153671" y="3579725"/>
            <a:ext cx="1403184"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Will you buy my product?</a:t>
            </a:r>
            <a:endParaRPr lang="nl-NL" sz="1600" dirty="0">
              <a:solidFill>
                <a:prstClr val="black"/>
              </a:solidFill>
            </a:endParaRPr>
          </a:p>
        </p:txBody>
      </p:sp>
      <p:cxnSp>
        <p:nvCxnSpPr>
          <p:cNvPr id="26" name="Rechte verbindingslijn met pijl 25"/>
          <p:cNvCxnSpPr/>
          <p:nvPr/>
        </p:nvCxnSpPr>
        <p:spPr>
          <a:xfrm flipH="1">
            <a:off x="2652345" y="5733256"/>
            <a:ext cx="390451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2652345" y="5517232"/>
            <a:ext cx="4028692"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3" name="Afgeronde rechthoek 32"/>
          <p:cNvSpPr/>
          <p:nvPr/>
        </p:nvSpPr>
        <p:spPr>
          <a:xfrm>
            <a:off x="2795394" y="4592194"/>
            <a:ext cx="3450489"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Can you grow food with demonstrated health effects?</a:t>
            </a:r>
            <a:endParaRPr lang="nl-NL" sz="1600" dirty="0">
              <a:solidFill>
                <a:prstClr val="black"/>
              </a:solidFill>
            </a:endParaRPr>
          </a:p>
        </p:txBody>
      </p:sp>
      <p:sp>
        <p:nvSpPr>
          <p:cNvPr id="34" name="Afgeronde rechthoek 33"/>
          <p:cNvSpPr/>
          <p:nvPr/>
        </p:nvSpPr>
        <p:spPr>
          <a:xfrm>
            <a:off x="3207461" y="6030706"/>
            <a:ext cx="3038422" cy="567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prstClr val="black"/>
                </a:solidFill>
              </a:rPr>
              <a:t>Do you give food the position in health care it deserves?</a:t>
            </a:r>
            <a:endParaRPr lang="nl-NL" sz="1600" dirty="0">
              <a:solidFill>
                <a:prstClr val="black"/>
              </a:solidFill>
            </a:endParaRPr>
          </a:p>
        </p:txBody>
      </p:sp>
      <p:sp>
        <p:nvSpPr>
          <p:cNvPr id="2" name="Titel 1"/>
          <p:cNvSpPr>
            <a:spLocks noGrp="1"/>
          </p:cNvSpPr>
          <p:nvPr>
            <p:ph type="title"/>
          </p:nvPr>
        </p:nvSpPr>
        <p:spPr/>
        <p:txBody>
          <a:bodyPr>
            <a:normAutofit/>
          </a:bodyPr>
          <a:lstStyle/>
          <a:p>
            <a:pPr algn="l"/>
            <a:r>
              <a:rPr lang="en-US" sz="3200" dirty="0" err="1" smtClean="0">
                <a:solidFill>
                  <a:srgbClr val="FF0000"/>
                </a:solidFill>
              </a:rPr>
              <a:t>Multistakeholder</a:t>
            </a:r>
            <a:r>
              <a:rPr lang="en-US" sz="3200" dirty="0" smtClean="0">
                <a:solidFill>
                  <a:srgbClr val="FF0000"/>
                </a:solidFill>
              </a:rPr>
              <a:t> challenge - Questions to be resolved…</a:t>
            </a:r>
            <a:endParaRPr lang="nl-NL" sz="3200" dirty="0">
              <a:solidFill>
                <a:srgbClr val="FF0000"/>
              </a:solidFill>
            </a:endParaRPr>
          </a:p>
        </p:txBody>
      </p:sp>
      <p:pic>
        <p:nvPicPr>
          <p:cNvPr id="22" name="Afbeelding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186919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2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500" fill="hold"/>
                                        <p:tgtEl>
                                          <p:spTgt spid="1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500" fill="hold"/>
                                        <p:tgtEl>
                                          <p:spTgt spid="20"/>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500" fill="hold"/>
                                        <p:tgtEl>
                                          <p:spTgt spid="33"/>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500" fill="hold"/>
                                        <p:tgtEl>
                                          <p:spTgt spid="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smtClean="0">
                <a:solidFill>
                  <a:srgbClr val="FF0000"/>
                </a:solidFill>
              </a:rPr>
              <a:t>What is common?</a:t>
            </a:r>
            <a:endParaRPr lang="nl-NL" b="1" dirty="0">
              <a:solidFill>
                <a:srgbClr val="FF0000"/>
              </a:solidFill>
            </a:endParaRPr>
          </a:p>
        </p:txBody>
      </p:sp>
      <p:sp>
        <p:nvSpPr>
          <p:cNvPr id="6" name="Tijdelijke aanduiding voor inhoud 3"/>
          <p:cNvSpPr>
            <a:spLocks noGrp="1"/>
          </p:cNvSpPr>
          <p:nvPr>
            <p:ph idx="1"/>
          </p:nvPr>
        </p:nvSpPr>
        <p:spPr>
          <a:prstGeom prst="ellipse">
            <a:avLst/>
          </a:prstGeom>
          <a:noFill/>
          <a:ln>
            <a:solidFill>
              <a:srgbClr val="5AE73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indent="0" algn="ctr">
              <a:buNone/>
            </a:pPr>
            <a:r>
              <a:rPr lang="en-US" sz="4400" b="1" dirty="0" smtClean="0">
                <a:solidFill>
                  <a:srgbClr val="5AE739"/>
                </a:solidFill>
              </a:rPr>
              <a:t>UNCERTAINTY</a:t>
            </a:r>
            <a:endParaRPr lang="nl-NL" sz="4400" b="1" dirty="0">
              <a:solidFill>
                <a:srgbClr val="5AE739"/>
              </a:solidFill>
            </a:endParaRPr>
          </a:p>
        </p:txBody>
      </p:sp>
      <p:sp>
        <p:nvSpPr>
          <p:cNvPr id="7" name="Tekstvak 6"/>
          <p:cNvSpPr txBox="1"/>
          <p:nvPr/>
        </p:nvSpPr>
        <p:spPr>
          <a:xfrm>
            <a:off x="755576" y="6325367"/>
            <a:ext cx="7848872" cy="400110"/>
          </a:xfrm>
          <a:prstGeom prst="rect">
            <a:avLst/>
          </a:prstGeom>
          <a:noFill/>
        </p:spPr>
        <p:txBody>
          <a:bodyPr wrap="square" rtlCol="0">
            <a:spAutoFit/>
          </a:bodyPr>
          <a:lstStyle/>
          <a:p>
            <a:r>
              <a:rPr lang="en-US" sz="2000" b="1" dirty="0" smtClean="0">
                <a:solidFill>
                  <a:srgbClr val="FF0000"/>
                </a:solidFill>
              </a:rPr>
              <a:t>…Patients are most experienced with dealing with uncertainty…</a:t>
            </a:r>
            <a:endParaRPr lang="nl-NL" sz="2000" b="1" dirty="0">
              <a:solidFill>
                <a:srgbClr val="FF0000"/>
              </a:solidFill>
            </a:endParaRP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490" y="69961"/>
            <a:ext cx="876300" cy="542925"/>
          </a:xfrm>
          <a:prstGeom prst="rect">
            <a:avLst/>
          </a:prstGeom>
        </p:spPr>
      </p:pic>
    </p:spTree>
    <p:extLst>
      <p:ext uri="{BB962C8B-B14F-4D97-AF65-F5344CB8AC3E}">
        <p14:creationId xmlns:p14="http://schemas.microsoft.com/office/powerpoint/2010/main" val="25666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2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15159</TotalTime>
  <Words>1377</Words>
  <Application>Microsoft Office PowerPoint</Application>
  <PresentationFormat>Diavoorstelling (4:3)</PresentationFormat>
  <Paragraphs>269</Paragraphs>
  <Slides>32</Slides>
  <Notes>12</Notes>
  <HiddenSlides>0</HiddenSlides>
  <MMClips>0</MMClips>
  <ScaleCrop>false</ScaleCrop>
  <HeadingPairs>
    <vt:vector size="4" baseType="variant">
      <vt:variant>
        <vt:lpstr>Thema</vt:lpstr>
      </vt:variant>
      <vt:variant>
        <vt:i4>7</vt:i4>
      </vt:variant>
      <vt:variant>
        <vt:lpstr>Diatitels</vt:lpstr>
      </vt:variant>
      <vt:variant>
        <vt:i4>32</vt:i4>
      </vt:variant>
    </vt:vector>
  </HeadingPairs>
  <TitlesOfParts>
    <vt:vector size="39" baseType="lpstr">
      <vt:lpstr>Kantoorthema</vt:lpstr>
      <vt:lpstr>I2L</vt:lpstr>
      <vt:lpstr>1_Kantoorthema</vt:lpstr>
      <vt:lpstr>2_Kantoorthema</vt:lpstr>
      <vt:lpstr>3_Kantoorthema</vt:lpstr>
      <vt:lpstr>5_Kantoorthema</vt:lpstr>
      <vt:lpstr>4_Kantoorthema</vt:lpstr>
      <vt:lpstr>Patients as researchers:   accelerating innovation in food and health  beyond the evidence based paradigm  </vt:lpstr>
      <vt:lpstr>This presentation</vt:lpstr>
      <vt:lpstr>Prevention &amp; Reducing Incidence…</vt:lpstr>
      <vt:lpstr>Let’s consider Food</vt:lpstr>
      <vt:lpstr>What do we eat: caterpillars or butterflies?</vt:lpstr>
      <vt:lpstr>Appraisal ‘Business Potential of Personalised Food’(2014)</vt:lpstr>
      <vt:lpstr>The challenges of Personalised Food in a Nutshell </vt:lpstr>
      <vt:lpstr>Multistakeholder challenge - Questions to be resolved…</vt:lpstr>
      <vt:lpstr>What is common?</vt:lpstr>
      <vt:lpstr>Patients say: Get a life!</vt:lpstr>
      <vt:lpstr>Patient Movement on Food</vt:lpstr>
      <vt:lpstr>PowerPoint-presentatie</vt:lpstr>
      <vt:lpstr>European Patient agenda</vt:lpstr>
      <vt:lpstr>Dutch Patient agenda</vt:lpstr>
      <vt:lpstr>Dutch Patient Agenda (2)</vt:lpstr>
      <vt:lpstr>Dutch Patient agenda (3)</vt:lpstr>
      <vt:lpstr>Working towards transitions: Stepping Stones</vt:lpstr>
      <vt:lpstr>Patient experimentation  on food and health</vt:lpstr>
      <vt:lpstr>Food coalitions</vt:lpstr>
      <vt:lpstr>Voedingssupplement Prostaprev</vt:lpstr>
      <vt:lpstr>PowerPoint-presentatie</vt:lpstr>
      <vt:lpstr>Coordinating Group</vt:lpstr>
      <vt:lpstr>So, what can you build on?</vt:lpstr>
      <vt:lpstr>Thank you!</vt:lpstr>
      <vt:lpstr>PowerPoint-presentatie</vt:lpstr>
      <vt:lpstr>PowerPoint-presentatie</vt:lpstr>
      <vt:lpstr>Dutch Cancer Research Institute / AvL medical Centre</vt:lpstr>
      <vt:lpstr>PowerPoint-presentatie</vt:lpstr>
      <vt:lpstr>PowerPoint-presentatie</vt:lpstr>
      <vt:lpstr>Personalised &amp; Common Food</vt:lpstr>
      <vt:lpstr>PowerPoint-presentatie</vt:lpstr>
      <vt:lpstr>Personalised Food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Gaston</dc:creator>
  <cp:lastModifiedBy>Gaston</cp:lastModifiedBy>
  <cp:revision>206</cp:revision>
  <cp:lastPrinted>2015-01-30T07:44:57Z</cp:lastPrinted>
  <dcterms:created xsi:type="dcterms:W3CDTF">2013-10-10T06:55:25Z</dcterms:created>
  <dcterms:modified xsi:type="dcterms:W3CDTF">2015-09-19T14:08:22Z</dcterms:modified>
</cp:coreProperties>
</file>