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0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5" r:id="rId18"/>
    <p:sldId id="303" r:id="rId19"/>
    <p:sldId id="304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646"/>
    <a:srgbClr val="FFE262"/>
    <a:srgbClr val="00A3E0"/>
    <a:srgbClr val="00629B"/>
    <a:srgbClr val="FFCCCC"/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TF:Downloads:orphan%20drugs%20innovative%20approvals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Rare disease</c:v>
                </c:pt>
              </c:strCache>
            </c:strRef>
          </c:tx>
          <c:invertIfNegative val="0"/>
          <c:cat>
            <c:strRef>
              <c:f>Sheet1!$A$3:$A$6</c:f>
              <c:strCache>
                <c:ptCount val="4"/>
                <c:pt idx="0">
                  <c:v>Fast track</c:v>
                </c:pt>
                <c:pt idx="1">
                  <c:v>Breakthrough</c:v>
                </c:pt>
                <c:pt idx="2">
                  <c:v>Priotity review</c:v>
                </c:pt>
                <c:pt idx="3">
                  <c:v>Accelerated approval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10.0</c:v>
                </c:pt>
                <c:pt idx="1">
                  <c:v>7.0</c:v>
                </c:pt>
                <c:pt idx="2">
                  <c:v>17.0</c:v>
                </c:pt>
                <c:pt idx="3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Sheet1!$A$3:$A$6</c:f>
              <c:strCache>
                <c:ptCount val="4"/>
                <c:pt idx="0">
                  <c:v>Fast track</c:v>
                </c:pt>
                <c:pt idx="1">
                  <c:v>Breakthrough</c:v>
                </c:pt>
                <c:pt idx="2">
                  <c:v>Priotity review</c:v>
                </c:pt>
                <c:pt idx="3">
                  <c:v>Accelerated approval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7.0</c:v>
                </c:pt>
                <c:pt idx="1">
                  <c:v>2.0</c:v>
                </c:pt>
                <c:pt idx="2">
                  <c:v>8.0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75"/>
        <c:shape val="cylinder"/>
        <c:axId val="2118487400"/>
        <c:axId val="-2095357080"/>
        <c:axId val="0"/>
      </c:bar3DChart>
      <c:catAx>
        <c:axId val="2118487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95357080"/>
        <c:crosses val="autoZero"/>
        <c:auto val="1"/>
        <c:lblAlgn val="ctr"/>
        <c:lblOffset val="100"/>
        <c:noMultiLvlLbl val="0"/>
      </c:catAx>
      <c:valAx>
        <c:axId val="-209535708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drugs approved in 2014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8487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AC04DC-1BD2-2A46-B0C4-51731E973D9A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B620FF-BDA4-2644-BB1B-C3EDF7BE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8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F68FB9-F42C-3C4C-B6DF-F53BCF35E48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E62105-E0B6-484C-B1A6-C70C500D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08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352F-044F-0040-BE96-4CE086428C66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2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9736-22D3-244F-BE9C-9E8BA8592DE0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9F11-4DDA-554B-95C3-CA0E0BEFFD16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BCBA-52E8-BA4B-BD03-289D3A74C2E1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7EB6-B676-1842-A810-98CA1EAEBB55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2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B039-2052-EC4C-919F-E52006FDA20C}" type="datetime1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C1F4-06CB-BF41-A5A8-B0BBF0B73EF0}" type="datetime1">
              <a:rPr lang="en-US" smtClean="0"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8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8DD1-CE96-1244-88B2-E8E41F80AB34}" type="datetime1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42AD-7B9A-1542-9F63-8298F357E6E7}" type="datetime1">
              <a:rPr lang="en-US" smtClean="0"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3124-3DFB-1C4B-82D0-0B78637BBDA0}" type="datetime1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4CEB-194B-6042-AC7B-48367A5FC923}" type="datetime1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F713-F5D9-2446-8FBA-7A902E9A8011}" type="datetime1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B55D-DA79-6648-91C9-1C4A8145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Background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91" y="1269460"/>
            <a:ext cx="720734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RARE / ORPHAN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DISEASES</a:t>
            </a:r>
          </a:p>
          <a:p>
            <a:endParaRPr lang="en-US" sz="3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Arial"/>
                <a:cs typeface="Arial"/>
              </a:rPr>
              <a:t>“ARE WE READY FOR THE CHANGE THAT WE NEED TO FIND EFFECTIVE TREATMENTS FOR ORPHAN DISEASE?”</a:t>
            </a:r>
            <a:endParaRPr lang="en-US" sz="2400" b="1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221167"/>
            <a:ext cx="6231467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08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94" y="2449954"/>
            <a:ext cx="785596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FIXABLE?</a:t>
            </a:r>
          </a:p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Yes, but…need for change</a:t>
            </a:r>
          </a:p>
          <a:p>
            <a:pPr algn="ctr"/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solidFill>
                  <a:srgbClr val="376092"/>
                </a:solidFill>
                <a:latin typeface="Arial"/>
                <a:cs typeface="Arial"/>
              </a:rPr>
              <a:t>Success stories of Children’s Tumor Foundation</a:t>
            </a:r>
            <a:endParaRPr lang="en-US" sz="2800" dirty="0">
              <a:solidFill>
                <a:srgbClr val="376092"/>
              </a:solidFill>
              <a:latin typeface="Arial"/>
              <a:cs typeface="Arial"/>
            </a:endParaRP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383379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8319980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Children’s Tumor </a:t>
            </a:r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Foundation (CTF)?</a:t>
            </a:r>
            <a:endParaRPr lang="en-US" sz="3600" b="1" dirty="0" smtClean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sz="1400" b="1" dirty="0">
              <a:solidFill>
                <a:srgbClr val="005A9B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501(c)3 </a:t>
            </a:r>
            <a:r>
              <a:rPr lang="en-US" b="1" dirty="0">
                <a:solidFill>
                  <a:srgbClr val="376092"/>
                </a:solidFill>
                <a:latin typeface="Arial"/>
                <a:cs typeface="Arial"/>
              </a:rPr>
              <a:t>medical </a:t>
            </a:r>
            <a:r>
              <a:rPr lang="en-US" b="1" dirty="0" smtClean="0">
                <a:solidFill>
                  <a:srgbClr val="376092"/>
                </a:solidFill>
                <a:latin typeface="Arial"/>
                <a:cs typeface="Arial"/>
              </a:rPr>
              <a:t>foundation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376092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376092"/>
                </a:solidFill>
                <a:latin typeface="Arial"/>
                <a:cs typeface="Arial"/>
              </a:rPr>
              <a:t>Focused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on rare disorder: neurofibromatosis NF</a:t>
            </a:r>
            <a:endParaRPr lang="en-US" dirty="0">
              <a:solidFill>
                <a:srgbClr val="376092"/>
              </a:solidFill>
              <a:latin typeface="Arial"/>
              <a:cs typeface="Arial"/>
            </a:endParaRPr>
          </a:p>
          <a:p>
            <a:pPr marL="749300" lvl="1" indent="-292100"/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—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Family of autosomal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dominant genetic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disorders-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NF1,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NF2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, schwannomatosis</a:t>
            </a:r>
          </a:p>
          <a:p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	— Tumors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grow on nerves,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learning disabilities,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deafness, blindness, </a:t>
            </a:r>
            <a:endParaRPr lang="en-US" dirty="0" smtClean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           cancer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, pain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etc.</a:t>
            </a:r>
          </a:p>
          <a:p>
            <a:endParaRPr lang="en-US" dirty="0" smtClean="0">
              <a:solidFill>
                <a:srgbClr val="376092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376092"/>
                </a:solidFill>
                <a:latin typeface="Arial"/>
                <a:cs typeface="Arial"/>
              </a:rPr>
              <a:t>CTF </a:t>
            </a:r>
            <a:r>
              <a:rPr lang="en-US" b="1" dirty="0">
                <a:solidFill>
                  <a:srgbClr val="376092"/>
                </a:solidFill>
                <a:latin typeface="Arial"/>
                <a:cs typeface="Arial"/>
              </a:rPr>
              <a:t>philosophy: 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change to fix the roadblocks – use innovation,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creative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business model</a:t>
            </a: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778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831998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CTF </a:t>
            </a:r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solutions for </a:t>
            </a:r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Patients</a:t>
            </a:r>
          </a:p>
          <a:p>
            <a:endParaRPr lang="en-US" sz="2000" b="1" dirty="0">
              <a:solidFill>
                <a:srgbClr val="005A9B"/>
              </a:solidFill>
              <a:latin typeface="Arial"/>
              <a:cs typeface="Arial"/>
            </a:endParaRP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Roadblocks for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Patients</a:t>
            </a:r>
          </a:p>
          <a:p>
            <a:endParaRPr lang="en-US" sz="1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Patients misdiagnosed &amp;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undereducated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11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Lack of knowledge around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patient needs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Limited access to  clinical trial info &amp; sites</a:t>
            </a: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0626" y="3256479"/>
            <a:ext cx="564170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NF Clinic Network / NF Forum / educational materials 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627" y="4288138"/>
            <a:ext cx="564170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Volunteer Leadership Council very involved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0627" y="5360500"/>
            <a:ext cx="422522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NF Registry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87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302034"/>
            <a:ext cx="7383803" cy="513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CTF for Researchers &amp; Industry</a:t>
            </a:r>
          </a:p>
          <a:p>
            <a:endParaRPr lang="en-US" sz="1400" b="1" dirty="0">
              <a:solidFill>
                <a:srgbClr val="005A9B"/>
              </a:solidFill>
              <a:latin typeface="Arial"/>
              <a:cs typeface="Arial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Roadblocks for Researchers &amp; Industry</a:t>
            </a:r>
          </a:p>
          <a:p>
            <a:endParaRPr lang="en-US" sz="8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Tissue is very scarce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Small often ill-defined population-lack of validated endpoints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Market unknown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0627" y="2797580"/>
            <a:ext cx="233659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CTF Open 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Biobank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628" y="3728693"/>
            <a:ext cx="365538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CTF funds endpoint development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0627" y="4581242"/>
            <a:ext cx="281689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Market model developed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94" y="5226672"/>
            <a:ext cx="738380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Lack of tools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(tissue, cells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, animal models) &amp; data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Lack of researchers &amp; collaboration – Slow/ inefficient </a:t>
            </a:r>
          </a:p>
        </p:txBody>
      </p:sp>
    </p:spTree>
    <p:extLst>
      <p:ext uri="{BB962C8B-B14F-4D97-AF65-F5344CB8AC3E}">
        <p14:creationId xmlns:p14="http://schemas.microsoft.com/office/powerpoint/2010/main" val="185486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36724" y="1706817"/>
            <a:ext cx="1445018" cy="10923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Patient wants to </a:t>
            </a:r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donate body to NF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0" y="1706816"/>
            <a:ext cx="4600103" cy="109236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Patient: 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gives consent to CTF &amp;  donates blood</a:t>
            </a:r>
          </a:p>
          <a:p>
            <a:r>
              <a:rPr lang="en-US" sz="1500" b="1" dirty="0" err="1" smtClean="0">
                <a:solidFill>
                  <a:schemeClr val="tx1"/>
                </a:solidFill>
                <a:latin typeface="Arial"/>
                <a:cs typeface="Arial"/>
              </a:rPr>
              <a:t>Biobank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prepares kits 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	</a:t>
            </a:r>
          </a:p>
          <a:p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NDRI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: informed of new patients</a:t>
            </a:r>
          </a:p>
          <a:p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CTF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: keeps in touch with patient</a:t>
            </a:r>
            <a:endParaRPr lang="en-US"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0" y="3855379"/>
            <a:ext cx="1638300" cy="776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Tissue to pathologist for 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NF confirmation</a:t>
            </a:r>
            <a:endParaRPr lang="en-US" sz="15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22700" y="4845168"/>
            <a:ext cx="2374900" cy="776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Tissue to </a:t>
            </a:r>
            <a:r>
              <a:rPr lang="en-US" sz="1500" b="1" dirty="0" err="1" smtClean="0">
                <a:solidFill>
                  <a:schemeClr val="tx1"/>
                </a:solidFill>
                <a:latin typeface="Arial"/>
                <a:cs typeface="Arial"/>
              </a:rPr>
              <a:t>biobank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tissue analysis center</a:t>
            </a:r>
            <a:endParaRPr lang="en-US" sz="15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2700" y="5878109"/>
            <a:ext cx="2374900" cy="68455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Data to 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Sage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/ Analysis</a:t>
            </a:r>
            <a:endParaRPr lang="en-US"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Hexagon 28"/>
          <p:cNvSpPr/>
          <p:nvPr/>
        </p:nvSpPr>
        <p:spPr>
          <a:xfrm>
            <a:off x="6782290" y="4845168"/>
            <a:ext cx="2018810" cy="1667681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FF"/>
                </a:solidFill>
                <a:latin typeface="Arial"/>
                <a:cs typeface="Arial"/>
              </a:rPr>
              <a:t>CELL LINES FOR ALL</a:t>
            </a:r>
            <a:endParaRPr lang="en-US" sz="2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10000" y="2947852"/>
            <a:ext cx="4574882" cy="7808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Family/ friend contacts NDRI when patient passes</a:t>
            </a:r>
          </a:p>
          <a:p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Body recovery and tissue collection </a:t>
            </a:r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by NDRI.</a:t>
            </a:r>
            <a:endParaRPr lang="en-US"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80710" y="3858923"/>
            <a:ext cx="1903993" cy="776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smtClean="0">
                <a:solidFill>
                  <a:schemeClr val="tx1"/>
                </a:solidFill>
                <a:latin typeface="Arial"/>
                <a:cs typeface="Arial"/>
              </a:rPr>
              <a:t>Tissue to lab for cell </a:t>
            </a:r>
            <a:r>
              <a:rPr lang="en-US" sz="1500" b="1" dirty="0" smtClean="0">
                <a:solidFill>
                  <a:schemeClr val="tx1"/>
                </a:solidFill>
                <a:latin typeface="Arial"/>
                <a:cs typeface="Arial"/>
              </a:rPr>
              <a:t>line generation</a:t>
            </a:r>
            <a:endParaRPr lang="en-US" sz="15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368" y="1106649"/>
            <a:ext cx="785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Success story 1: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Lack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of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tissue, tools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&amp; data</a:t>
            </a:r>
          </a:p>
        </p:txBody>
      </p:sp>
      <p:sp>
        <p:nvSpPr>
          <p:cNvPr id="3" name="Oval 2"/>
          <p:cNvSpPr/>
          <p:nvPr/>
        </p:nvSpPr>
        <p:spPr>
          <a:xfrm>
            <a:off x="2933700" y="1742006"/>
            <a:ext cx="787400" cy="76353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1852670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954982" y="2837188"/>
            <a:ext cx="787400" cy="763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145482" y="2947852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3157133" y="2544630"/>
            <a:ext cx="360767" cy="24185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46400" y="3931605"/>
            <a:ext cx="787400" cy="763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946400" y="4042269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3A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3178415" y="3652512"/>
            <a:ext cx="326785" cy="27909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608410" y="3858923"/>
            <a:ext cx="787400" cy="763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08410" y="3969587"/>
            <a:ext cx="78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3B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5832715" y="3646102"/>
            <a:ext cx="326785" cy="27909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954982" y="4936092"/>
            <a:ext cx="787400" cy="76353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145482" y="5046756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3178415" y="4768968"/>
            <a:ext cx="326785" cy="228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54982" y="5928784"/>
            <a:ext cx="787400" cy="7635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145482" y="6039448"/>
            <a:ext cx="40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3178415" y="5738716"/>
            <a:ext cx="326785" cy="23028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/>
          <p:cNvSpPr/>
          <p:nvPr/>
        </p:nvSpPr>
        <p:spPr>
          <a:xfrm>
            <a:off x="643023" y="4845168"/>
            <a:ext cx="2018810" cy="1667681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FF"/>
                </a:solidFill>
                <a:latin typeface="Arial"/>
                <a:cs typeface="Arial"/>
              </a:rPr>
              <a:t>OPEN DATA</a:t>
            </a:r>
          </a:p>
          <a:p>
            <a:pPr algn="ctr"/>
            <a:r>
              <a:rPr lang="en-US" sz="2200" b="1" dirty="0" smtClean="0">
                <a:solidFill>
                  <a:srgbClr val="FFFFFF"/>
                </a:solidFill>
                <a:latin typeface="Arial"/>
                <a:cs typeface="Arial"/>
              </a:rPr>
              <a:t>@ SAGE</a:t>
            </a:r>
            <a:endParaRPr lang="en-US" sz="2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527299" y="1843823"/>
            <a:ext cx="427683" cy="3476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 animBg="1"/>
      <p:bldP spid="36" grpId="0" animBg="1"/>
      <p:bldP spid="38" grpId="0" animBg="1"/>
      <p:bldP spid="3" grpId="0" animBg="1"/>
      <p:bldP spid="40" grpId="0" animBg="1"/>
      <p:bldP spid="41" grpId="0"/>
      <p:bldP spid="31" grpId="0" animBg="1"/>
      <p:bldP spid="43" grpId="0" animBg="1"/>
      <p:bldP spid="44" grpId="0"/>
      <p:bldP spid="39" grpId="0" animBg="1"/>
      <p:bldP spid="45" grpId="0" animBg="1"/>
      <p:bldP spid="47" grpId="0" animBg="1"/>
      <p:bldP spid="48" grpId="0" animBg="1"/>
      <p:bldP spid="51" grpId="0" animBg="1"/>
      <p:bldP spid="52" grpId="0" animBg="1"/>
      <p:bldP spid="50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738380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Success story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2: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CTF consortia science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endParaRPr lang="en-US" sz="1400" b="1" dirty="0">
              <a:solidFill>
                <a:srgbClr val="005A9B"/>
              </a:solidFill>
              <a:latin typeface="Arial"/>
              <a:cs typeface="Arial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Goal:</a:t>
            </a: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Accelerate path from basic discovery to clinical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benefit</a:t>
            </a:r>
          </a:p>
          <a:p>
            <a:pPr>
              <a:buFontTx/>
              <a:buChar char="-"/>
            </a:pPr>
            <a:endParaRPr lang="en-US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Increasing understanding by sharing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failures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endParaRPr lang="en-US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Make all data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public</a:t>
            </a:r>
          </a:p>
          <a:p>
            <a:pPr>
              <a:buFontTx/>
              <a:buChar char="-"/>
            </a:pPr>
            <a:endParaRPr lang="en-US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Break the walls between artificially divided research categories (clinical, translational, basic,..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Char char="-"/>
            </a:pPr>
            <a:endParaRPr lang="en-US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Centralize data management/ analysis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66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8319980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76092"/>
                </a:solidFill>
                <a:latin typeface="Arial"/>
                <a:cs typeface="Arial"/>
              </a:rPr>
              <a:t>NF </a:t>
            </a:r>
            <a:r>
              <a:rPr lang="en-US" sz="3600" b="1" dirty="0" smtClean="0">
                <a:solidFill>
                  <a:srgbClr val="376092"/>
                </a:solidFill>
                <a:latin typeface="Arial"/>
                <a:cs typeface="Arial"/>
              </a:rPr>
              <a:t>Preclinical Consortium</a:t>
            </a:r>
            <a:endParaRPr lang="en-US" sz="3600" dirty="0">
              <a:solidFill>
                <a:srgbClr val="376092"/>
              </a:solidFill>
              <a:latin typeface="Arial"/>
              <a:cs typeface="Arial"/>
            </a:endParaRPr>
          </a:p>
          <a:p>
            <a:pPr lvl="1"/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— 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4 academic centers </a:t>
            </a:r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--  NF1 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animal </a:t>
            </a:r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models –</a:t>
            </a:r>
          </a:p>
          <a:p>
            <a:pPr lvl="1"/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	testing 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drugs in parallel in multiple models</a:t>
            </a:r>
          </a:p>
          <a:p>
            <a:pPr lvl="1"/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—Unpublished 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data gets discussed</a:t>
            </a:r>
          </a:p>
          <a:p>
            <a:pPr lvl="1"/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—</a:t>
            </a:r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Clinicians 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involved</a:t>
            </a:r>
          </a:p>
          <a:p>
            <a:endParaRPr lang="en-US" sz="2400" dirty="0" smtClean="0">
              <a:solidFill>
                <a:srgbClr val="376092"/>
              </a:solidFill>
              <a:latin typeface="Arial"/>
              <a:cs typeface="Arial"/>
            </a:endParaRPr>
          </a:p>
          <a:p>
            <a:pPr lvl="1"/>
            <a:r>
              <a:rPr lang="en-US" sz="2400" b="1" dirty="0" err="1" smtClean="0">
                <a:solidFill>
                  <a:srgbClr val="376092"/>
                </a:solidFill>
                <a:latin typeface="Arial"/>
                <a:cs typeface="Arial"/>
              </a:rPr>
              <a:t>MEKi</a:t>
            </a:r>
            <a: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376092"/>
                </a:solidFill>
                <a:latin typeface="Arial"/>
                <a:cs typeface="Arial"/>
              </a:rPr>
              <a:t>from target POC testing in NFPC </a:t>
            </a:r>
            <a: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  <a:t/>
            </a:r>
            <a:b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  <a:t>to first clinical </a:t>
            </a:r>
            <a:r>
              <a:rPr lang="en-US" sz="2400" b="1" dirty="0">
                <a:solidFill>
                  <a:srgbClr val="376092"/>
                </a:solidFill>
                <a:latin typeface="Arial"/>
                <a:cs typeface="Arial"/>
              </a:rPr>
              <a:t>trial in &lt; 3 years!</a:t>
            </a: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94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96949"/>
              </p:ext>
            </p:extLst>
          </p:nvPr>
        </p:nvGraphicFramePr>
        <p:xfrm>
          <a:off x="183323" y="2316311"/>
          <a:ext cx="8723360" cy="359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421"/>
                <a:gridCol w="5667939"/>
              </a:tblGrid>
              <a:tr h="37529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Characteristic</a:t>
                      </a:r>
                      <a:endParaRPr lang="en-US" sz="2100" dirty="0"/>
                    </a:p>
                  </a:txBody>
                  <a:tcPr marL="79358" marR="79358" marT="39679" marB="39679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Why accelerator?</a:t>
                      </a:r>
                      <a:endParaRPr lang="en-US" sz="2100" dirty="0"/>
                    </a:p>
                  </a:txBody>
                  <a:tcPr marL="79358" marR="79358" marT="39679" marB="39679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7602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Dream</a:t>
                      </a:r>
                      <a:r>
                        <a:rPr lang="en-US" sz="2100" baseline="0" dirty="0" smtClean="0"/>
                        <a:t> team of diverse experts</a:t>
                      </a:r>
                      <a:endParaRPr lang="en-US" sz="2100" dirty="0"/>
                    </a:p>
                  </a:txBody>
                  <a:tcPr marL="79358" marR="79358" marT="39679" marB="3967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No</a:t>
                      </a:r>
                      <a:r>
                        <a:rPr lang="en-US" sz="2100" baseline="0" dirty="0" smtClean="0"/>
                        <a:t> delay (</a:t>
                      </a:r>
                      <a:r>
                        <a:rPr lang="en-US" sz="2100" baseline="0" dirty="0" err="1" smtClean="0"/>
                        <a:t>mis</a:t>
                      </a:r>
                      <a:r>
                        <a:rPr lang="en-US" sz="2100" baseline="0" dirty="0" smtClean="0"/>
                        <a:t>) interpreting other scientists data sets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smtClean="0"/>
                        <a:t>Learn from each other</a:t>
                      </a:r>
                      <a:endParaRPr lang="en-US" sz="2100" dirty="0" smtClean="0"/>
                    </a:p>
                  </a:txBody>
                  <a:tcPr marL="79358" marR="79358" marT="39679" marB="39679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29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Data shared with world after 12 months</a:t>
                      </a:r>
                    </a:p>
                  </a:txBody>
                  <a:tcPr marL="79358" marR="79358" marT="39679" marB="39679"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No</a:t>
                      </a:r>
                      <a:r>
                        <a:rPr lang="en-US" sz="2100" baseline="0" dirty="0" smtClean="0"/>
                        <a:t> need to wait for publications to come out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smtClean="0"/>
                        <a:t>Sense of urgency in team to publish data quickly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dirty="0" smtClean="0"/>
                    </a:p>
                  </a:txBody>
                  <a:tcPr marL="79358" marR="79358" marT="39679" marB="39679">
                    <a:solidFill>
                      <a:srgbClr val="D9D9D9"/>
                    </a:solidFill>
                  </a:tcPr>
                </a:tc>
              </a:tr>
              <a:tr h="67602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Negative data shared</a:t>
                      </a:r>
                    </a:p>
                  </a:txBody>
                  <a:tcPr marL="79358" marR="79358" marT="39679" marB="39679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No</a:t>
                      </a:r>
                      <a:r>
                        <a:rPr lang="en-US" sz="2100" baseline="0" dirty="0" smtClean="0"/>
                        <a:t> money/ time wasted refunding same failures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smtClean="0"/>
                        <a:t>Learn from failures</a:t>
                      </a:r>
                      <a:endParaRPr lang="en-US" sz="2100" dirty="0" smtClean="0"/>
                    </a:p>
                  </a:txBody>
                  <a:tcPr marL="79358" marR="79358" marT="39679" marB="39679">
                    <a:solidFill>
                      <a:srgbClr val="B7DEE8"/>
                    </a:solidFill>
                  </a:tcPr>
                </a:tc>
              </a:tr>
              <a:tr h="37529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Milestone driven projects</a:t>
                      </a:r>
                    </a:p>
                  </a:txBody>
                  <a:tcPr marL="79358" marR="79358" marT="39679" marB="39679"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All experiments aligned – industry quality planning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 smtClean="0"/>
                    </a:p>
                  </a:txBody>
                  <a:tcPr marL="79358" marR="79358" marT="39679" marB="39679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4923" y="1428234"/>
            <a:ext cx="7856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5A9B"/>
                </a:solidFill>
                <a:latin typeface="Arial"/>
                <a:cs typeface="Arial"/>
              </a:rPr>
              <a:t>Synodos</a:t>
            </a:r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- collaborative accelerator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3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8319980" cy="5109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5A9B"/>
                </a:solidFill>
                <a:latin typeface="Arial"/>
                <a:cs typeface="Arial"/>
              </a:rPr>
              <a:t>Synodos</a:t>
            </a:r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 for NF2</a:t>
            </a:r>
          </a:p>
          <a:p>
            <a:endParaRPr lang="en-US" dirty="0" smtClean="0">
              <a:solidFill>
                <a:srgbClr val="376092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376092"/>
                </a:solidFill>
                <a:latin typeface="Arial"/>
                <a:cs typeface="Arial"/>
              </a:rPr>
              <a:t>12 </a:t>
            </a:r>
            <a:r>
              <a:rPr lang="en-US" sz="2000" b="1" dirty="0" smtClean="0">
                <a:solidFill>
                  <a:srgbClr val="376092"/>
                </a:solidFill>
                <a:latin typeface="Arial"/>
                <a:cs typeface="Arial"/>
              </a:rPr>
              <a:t>academic centers</a:t>
            </a:r>
            <a:r>
              <a:rPr lang="en-US" sz="2000" b="1" dirty="0">
                <a:solidFill>
                  <a:srgbClr val="376092"/>
                </a:solidFill>
                <a:latin typeface="Arial"/>
                <a:cs typeface="Arial"/>
              </a:rPr>
              <a:t>; mix of all </a:t>
            </a:r>
            <a:r>
              <a:rPr lang="en-US" sz="2000" b="1" dirty="0" err="1">
                <a:solidFill>
                  <a:srgbClr val="376092"/>
                </a:solidFill>
                <a:latin typeface="Arial"/>
                <a:cs typeface="Arial"/>
              </a:rPr>
              <a:t>expertises</a:t>
            </a:r>
            <a:r>
              <a:rPr lang="en-US" sz="2000" b="1" dirty="0">
                <a:solidFill>
                  <a:srgbClr val="376092"/>
                </a:solidFill>
                <a:latin typeface="Arial"/>
                <a:cs typeface="Arial"/>
              </a:rPr>
              <a:t> </a:t>
            </a:r>
          </a:p>
          <a:p>
            <a:endParaRPr lang="en-US" dirty="0" smtClean="0">
              <a:solidFill>
                <a:srgbClr val="376092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rgbClr val="376092"/>
                </a:solidFill>
                <a:latin typeface="Arial"/>
                <a:cs typeface="Arial"/>
              </a:rPr>
              <a:t>In less than 12 months:</a:t>
            </a:r>
            <a:endParaRPr lang="en-US" sz="2000" dirty="0" smtClean="0">
              <a:solidFill>
                <a:srgbClr val="376092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— From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unknown screening pipeline to well-defined screening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system</a:t>
            </a:r>
          </a:p>
          <a:p>
            <a:pPr lvl="1"/>
            <a:endParaRPr lang="en-US" sz="800" dirty="0">
              <a:solidFill>
                <a:srgbClr val="376092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—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All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in vitro screens finalized – undergoing in vivo testing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now</a:t>
            </a:r>
          </a:p>
          <a:p>
            <a:pPr lvl="1"/>
            <a:endParaRPr lang="en-US" sz="800" dirty="0">
              <a:solidFill>
                <a:srgbClr val="376092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—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Efficacious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combinations identified using </a:t>
            </a:r>
            <a:r>
              <a:rPr lang="en-US" dirty="0" err="1">
                <a:solidFill>
                  <a:srgbClr val="376092"/>
                </a:solidFill>
                <a:latin typeface="Arial"/>
                <a:cs typeface="Arial"/>
              </a:rPr>
              <a:t>transcriptomics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 &amp;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     </a:t>
            </a:r>
            <a:r>
              <a:rPr lang="en-US" dirty="0" err="1" smtClean="0">
                <a:solidFill>
                  <a:srgbClr val="376092"/>
                </a:solidFill>
                <a:latin typeface="Arial"/>
                <a:cs typeface="Arial"/>
              </a:rPr>
              <a:t>kinome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 analysis</a:t>
            </a:r>
          </a:p>
          <a:p>
            <a:pPr lvl="1"/>
            <a:endParaRPr lang="en-US" sz="800" dirty="0">
              <a:solidFill>
                <a:srgbClr val="376092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—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All </a:t>
            </a: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data centralized at Sage 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Bionetworks</a:t>
            </a:r>
            <a:endParaRPr lang="en-US" dirty="0">
              <a:solidFill>
                <a:srgbClr val="376092"/>
              </a:solidFill>
              <a:latin typeface="Arial"/>
              <a:cs typeface="Arial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93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83199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Thanks </a:t>
            </a:r>
            <a:r>
              <a:rPr lang="en-US" sz="3600" b="1" dirty="0" smtClean="0">
                <a:solidFill>
                  <a:srgbClr val="005A9B"/>
                </a:solidFill>
                <a:latin typeface="Arial"/>
                <a:cs typeface="Arial"/>
              </a:rPr>
              <a:t>to our team mates:</a:t>
            </a:r>
            <a:endParaRPr lang="en-US" sz="3600" b="1" dirty="0" smtClean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sz="20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Sage </a:t>
            </a:r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Bionetworks 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team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dirty="0" err="1">
                <a:solidFill>
                  <a:srgbClr val="376092"/>
                </a:solidFill>
                <a:latin typeface="Arial"/>
                <a:cs typeface="Arial"/>
              </a:rPr>
              <a:t>Synodos</a:t>
            </a: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 team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solidFill>
                  <a:srgbClr val="376092"/>
                </a:solidFill>
                <a:latin typeface="Arial"/>
                <a:cs typeface="Arial"/>
              </a:rPr>
              <a:t>NFPC team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NTAP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376092"/>
                </a:solidFill>
                <a:latin typeface="Arial"/>
                <a:cs typeface="Arial"/>
              </a:rPr>
              <a:t>CTF team</a:t>
            </a:r>
            <a:endParaRPr lang="en-US" sz="2400" dirty="0">
              <a:solidFill>
                <a:srgbClr val="376092"/>
              </a:solidFill>
              <a:latin typeface="Arial"/>
              <a:cs typeface="Arial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69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594" y="1332354"/>
            <a:ext cx="78559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YES!</a:t>
            </a:r>
          </a:p>
          <a:p>
            <a:pPr algn="ctr"/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Rare disease is very ‘popular’!</a:t>
            </a: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2083" y="3906305"/>
            <a:ext cx="6065016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Rare disease &lt;200,000 Americans have disease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7598" y="4702084"/>
            <a:ext cx="7129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7,000 different types of rare diseases and disorders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30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million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people in the U.S. (10% of population)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Europe has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approx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30 million rare disease cases as well</a:t>
            </a: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8387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7383803" cy="4401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5A9B"/>
                </a:solidFill>
                <a:latin typeface="Arial"/>
                <a:cs typeface="Arial"/>
              </a:rPr>
              <a:t>FDA Encourages…</a:t>
            </a:r>
          </a:p>
          <a:p>
            <a:endParaRPr lang="en-US" sz="1400" b="1" dirty="0">
              <a:solidFill>
                <a:srgbClr val="005A9B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FDA </a:t>
            </a:r>
            <a:r>
              <a:rPr lang="en-US" dirty="0">
                <a:latin typeface="Arial"/>
                <a:cs typeface="Arial"/>
              </a:rPr>
              <a:t>launched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O</a:t>
            </a:r>
            <a:r>
              <a:rPr lang="en-US" dirty="0" smtClean="0">
                <a:latin typeface="Arial"/>
                <a:cs typeface="Arial"/>
              </a:rPr>
              <a:t>rphan 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rug 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ct </a:t>
            </a:r>
            <a:r>
              <a:rPr lang="en-US" dirty="0">
                <a:latin typeface="Arial"/>
                <a:cs typeface="Arial"/>
              </a:rPr>
              <a:t>(ODA) in 1983 to create incentives for </a:t>
            </a:r>
            <a:r>
              <a:rPr lang="en-US" dirty="0" err="1">
                <a:latin typeface="Arial"/>
                <a:cs typeface="Arial"/>
              </a:rPr>
              <a:t>pharma</a:t>
            </a:r>
            <a:r>
              <a:rPr lang="en-US" dirty="0" smtClean="0">
                <a:latin typeface="Arial"/>
                <a:cs typeface="Arial"/>
              </a:rPr>
              <a:t>/biotech </a:t>
            </a:r>
            <a:r>
              <a:rPr lang="en-US" dirty="0">
                <a:latin typeface="Arial"/>
                <a:cs typeface="Arial"/>
              </a:rPr>
              <a:t>to invest in rare </a:t>
            </a:r>
            <a:r>
              <a:rPr lang="en-US" dirty="0" smtClean="0">
                <a:latin typeface="Arial"/>
                <a:cs typeface="Arial"/>
              </a:rPr>
              <a:t>disease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Major benefits including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— Funding </a:t>
            </a:r>
            <a:r>
              <a:rPr lang="en-US" dirty="0">
                <a:latin typeface="Arial"/>
                <a:cs typeface="Arial"/>
              </a:rPr>
              <a:t>for clinical testing 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Tax </a:t>
            </a:r>
            <a:r>
              <a:rPr lang="en-US" dirty="0">
                <a:latin typeface="Arial"/>
                <a:cs typeface="Arial"/>
              </a:rPr>
              <a:t>credits 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Assistance </a:t>
            </a:r>
            <a:r>
              <a:rPr lang="en-US" dirty="0">
                <a:latin typeface="Arial"/>
                <a:cs typeface="Arial"/>
              </a:rPr>
              <a:t>in clinical study designs 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7</a:t>
            </a:r>
            <a:r>
              <a:rPr lang="en-US" dirty="0">
                <a:latin typeface="Arial"/>
                <a:cs typeface="Arial"/>
              </a:rPr>
              <a:t>-year period of exclusive marketing after approval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Waiver </a:t>
            </a:r>
            <a:r>
              <a:rPr lang="en-US" dirty="0">
                <a:latin typeface="Arial"/>
                <a:cs typeface="Arial"/>
              </a:rPr>
              <a:t>of Prescription Drug User Fee Act (PDUFA) filing fees</a:t>
            </a:r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910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78" y="1843824"/>
            <a:ext cx="8415177" cy="43926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94" y="1603263"/>
            <a:ext cx="78559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ODA has changed the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drug approval landscape for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orphan disease!</a:t>
            </a: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368194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7383803" cy="329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5A9B"/>
                </a:solidFill>
                <a:latin typeface="Arial"/>
                <a:cs typeface="Arial"/>
              </a:rPr>
              <a:t>CDER </a:t>
            </a:r>
            <a:r>
              <a:rPr lang="en-US" sz="3200" b="1" dirty="0" smtClean="0">
                <a:solidFill>
                  <a:srgbClr val="005A9B"/>
                </a:solidFill>
                <a:latin typeface="Arial"/>
                <a:cs typeface="Arial"/>
              </a:rPr>
              <a:t>for innovation</a:t>
            </a:r>
            <a:r>
              <a:rPr lang="en-US" sz="3200" b="1" dirty="0" smtClean="0">
                <a:solidFill>
                  <a:srgbClr val="005A9B"/>
                </a:solidFill>
                <a:latin typeface="Arial"/>
                <a:cs typeface="Arial"/>
              </a:rPr>
              <a:t>…</a:t>
            </a:r>
          </a:p>
          <a:p>
            <a:endParaRPr lang="en-US" sz="1400" b="1" dirty="0">
              <a:solidFill>
                <a:srgbClr val="005A9B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New regulatory pathways to help speed up drug development</a:t>
            </a: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— </a:t>
            </a:r>
            <a:r>
              <a:rPr lang="en-US" dirty="0">
                <a:latin typeface="Arial"/>
                <a:cs typeface="Arial"/>
              </a:rPr>
              <a:t>Fast </a:t>
            </a:r>
            <a:r>
              <a:rPr lang="en-US" dirty="0" smtClean="0">
                <a:latin typeface="Arial"/>
                <a:cs typeface="Arial"/>
              </a:rPr>
              <a:t>track -  </a:t>
            </a:r>
            <a:r>
              <a:rPr lang="en-US" dirty="0">
                <a:latin typeface="Arial"/>
                <a:cs typeface="Arial"/>
              </a:rPr>
              <a:t>increased </a:t>
            </a:r>
            <a:r>
              <a:rPr lang="en-US" dirty="0" smtClean="0">
                <a:latin typeface="Arial"/>
                <a:cs typeface="Arial"/>
              </a:rPr>
              <a:t>communication </a:t>
            </a:r>
            <a:r>
              <a:rPr lang="en-US" dirty="0">
                <a:latin typeface="Arial"/>
                <a:cs typeface="Arial"/>
              </a:rPr>
              <a:t>with FDA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Breakthrough </a:t>
            </a:r>
            <a:r>
              <a:rPr lang="en-US" dirty="0">
                <a:latin typeface="Arial"/>
                <a:cs typeface="Arial"/>
              </a:rPr>
              <a:t>– FDA serious guidance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Priority </a:t>
            </a:r>
            <a:r>
              <a:rPr lang="en-US" dirty="0">
                <a:latin typeface="Arial"/>
                <a:cs typeface="Arial"/>
              </a:rPr>
              <a:t>review- reduce FDA review time by half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— </a:t>
            </a:r>
            <a:r>
              <a:rPr lang="en-US" dirty="0" smtClean="0">
                <a:latin typeface="Arial"/>
                <a:cs typeface="Arial"/>
              </a:rPr>
              <a:t>Accelerated </a:t>
            </a:r>
            <a:r>
              <a:rPr lang="en-US" dirty="0">
                <a:latin typeface="Arial"/>
                <a:cs typeface="Arial"/>
              </a:rPr>
              <a:t>approval- surrogate endpoint based</a:t>
            </a:r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9602" y="6371615"/>
            <a:ext cx="3617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CDER=Center for Drug Evaluation and Research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68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94" y="1481148"/>
            <a:ext cx="78559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Rare disease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benefits from CDER innovation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87232"/>
              </p:ext>
            </p:extLst>
          </p:nvPr>
        </p:nvGraphicFramePr>
        <p:xfrm>
          <a:off x="774700" y="2406650"/>
          <a:ext cx="742950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12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94" y="1603263"/>
            <a:ext cx="7855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Rare disease popular in VC space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50" y="2521837"/>
            <a:ext cx="7871658" cy="37286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44774" y="6223989"/>
            <a:ext cx="24808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</a:t>
            </a:r>
            <a:r>
              <a:rPr lang="en-US" sz="1600" dirty="0" err="1" smtClean="0"/>
              <a:t>blog.pitchbook.com</a:t>
            </a:r>
            <a:r>
              <a:rPr lang="en-US" sz="1600" dirty="0" smtClean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9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94" y="2449954"/>
            <a:ext cx="785596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BUT-</a:t>
            </a:r>
          </a:p>
          <a:p>
            <a:pPr algn="ctr"/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dirty="0">
                <a:solidFill>
                  <a:srgbClr val="17375E"/>
                </a:solidFill>
                <a:latin typeface="Arial"/>
                <a:cs typeface="Arial"/>
              </a:rPr>
              <a:t>Typical roadblocks in R&amp;D… </a:t>
            </a:r>
            <a:endParaRPr lang="en-US" sz="2800" dirty="0" smtClean="0">
              <a:solidFill>
                <a:srgbClr val="17375E"/>
              </a:solidFill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solidFill>
                  <a:srgbClr val="17375E"/>
                </a:solidFill>
                <a:latin typeface="Arial"/>
                <a:cs typeface="Arial"/>
              </a:rPr>
              <a:t>even </a:t>
            </a:r>
            <a:r>
              <a:rPr lang="en-US" sz="2800" dirty="0">
                <a:solidFill>
                  <a:srgbClr val="17375E"/>
                </a:solidFill>
                <a:latin typeface="Arial"/>
                <a:cs typeface="Arial"/>
              </a:rPr>
              <a:t>more visible in rare disease sector</a:t>
            </a:r>
          </a:p>
          <a:p>
            <a:endParaRPr lang="en-US" sz="2000" b="1" dirty="0">
              <a:solidFill>
                <a:srgbClr val="005A9B"/>
              </a:solidFill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182635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55D-DA79-6648-91C9-1C4A81456F1C}" type="slidenum">
              <a:rPr lang="en-US" smtClean="0"/>
              <a:t>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52514"/>
            <a:ext cx="9144000" cy="0"/>
          </a:xfrm>
          <a:prstGeom prst="line">
            <a:avLst/>
          </a:prstGeom>
          <a:ln>
            <a:solidFill>
              <a:srgbClr val="A9D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2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94" y="1586969"/>
            <a:ext cx="7383803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005A9B"/>
              </a:solidFill>
              <a:latin typeface="Arial"/>
              <a:cs typeface="Arial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Roadblocks for Patients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Patients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misdiagnosed &amp; undereducated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Lack of knowledge around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patient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needs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Limited access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clinical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trial info &amp;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sites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Roadblocks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Researchers &amp; Industry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Tissue is very scarce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Small often ill-defined patient population- lack of validated endpoints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Market unknown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Lack of tools (cells, animal models) &amp; data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376092"/>
                </a:solidFill>
                <a:latin typeface="Arial"/>
                <a:cs typeface="Arial"/>
              </a:rPr>
              <a:t>Lack of researchers &amp; collaboration – Slow</a:t>
            </a:r>
            <a:r>
              <a:rPr lang="en-US" dirty="0" smtClean="0">
                <a:solidFill>
                  <a:srgbClr val="376092"/>
                </a:solidFill>
                <a:latin typeface="Arial"/>
                <a:cs typeface="Arial"/>
              </a:rPr>
              <a:t>/inefficient </a:t>
            </a:r>
            <a:endParaRPr lang="en-US" dirty="0">
              <a:solidFill>
                <a:srgbClr val="376092"/>
              </a:solidFill>
              <a:latin typeface="Arial"/>
              <a:cs typeface="Arial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5A9B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05A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522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758</Words>
  <Application>Microsoft Macintosh PowerPoint</Application>
  <PresentationFormat>On-screen Show (4:3)</PresentationFormat>
  <Paragraphs>219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Children's Tumor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TBA TBA</dc:creator>
  <cp:lastModifiedBy>Annette Bakker</cp:lastModifiedBy>
  <cp:revision>260</cp:revision>
  <cp:lastPrinted>2014-12-09T18:07:46Z</cp:lastPrinted>
  <dcterms:created xsi:type="dcterms:W3CDTF">2013-03-08T04:02:46Z</dcterms:created>
  <dcterms:modified xsi:type="dcterms:W3CDTF">2015-09-19T01:24:17Z</dcterms:modified>
</cp:coreProperties>
</file>